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notesSlides/notesSlide2.xml" ContentType="application/vnd.openxmlformats-officedocument.presentationml.notesSlide+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94.xml" ContentType="application/vnd.openxmlformats-officedocument.presentationml.tags+xml"/>
  <Override PartName="/ppt/notesSlides/notesSlide5.xml" ContentType="application/vnd.openxmlformats-officedocument.presentationml.notesSlide+xml"/>
  <Override PartName="/ppt/tags/tag95.xml" ContentType="application/vnd.openxmlformats-officedocument.presentationml.tags+xml"/>
  <Override PartName="/ppt/notesSlides/notesSlide6.xml" ContentType="application/vnd.openxmlformats-officedocument.presentationml.notesSlide+xml"/>
  <Override PartName="/ppt/tags/tag96.xml" ContentType="application/vnd.openxmlformats-officedocument.presentationml.tags+xml"/>
  <Override PartName="/ppt/notesSlides/notesSlide7.xml" ContentType="application/vnd.openxmlformats-officedocument.presentationml.notesSlide+xml"/>
  <Override PartName="/ppt/tags/tag97.xml" ContentType="application/vnd.openxmlformats-officedocument.presentationml.tags+xml"/>
  <Override PartName="/ppt/notesSlides/notesSlide8.xml" ContentType="application/vnd.openxmlformats-officedocument.presentationml.notesSlide+xml"/>
  <Override PartName="/ppt/tags/tag98.xml" ContentType="application/vnd.openxmlformats-officedocument.presentationml.tags+xml"/>
  <Override PartName="/ppt/notesSlides/notesSlide9.xml" ContentType="application/vnd.openxmlformats-officedocument.presentationml.notesSlide+xml"/>
  <Override PartName="/ppt/tags/tag99.xml" ContentType="application/vnd.openxmlformats-officedocument.presentationml.tags+xml"/>
  <Override PartName="/ppt/notesSlides/notesSlide10.xml" ContentType="application/vnd.openxmlformats-officedocument.presentationml.notesSlide+xml"/>
  <Override PartName="/ppt/tags/tag100.xml" ContentType="application/vnd.openxmlformats-officedocument.presentationml.tags+xml"/>
  <Override PartName="/ppt/notesSlides/notesSlide11.xml" ContentType="application/vnd.openxmlformats-officedocument.presentationml.notesSlide+xml"/>
  <Override PartName="/ppt/tags/tag101.xml" ContentType="application/vnd.openxmlformats-officedocument.presentationml.tags+xml"/>
  <Override PartName="/ppt/notesSlides/notesSlide12.xml" ContentType="application/vnd.openxmlformats-officedocument.presentationml.notesSlide+xml"/>
  <Override PartName="/ppt/tags/tag102.xml" ContentType="application/vnd.openxmlformats-officedocument.presentationml.tags+xml"/>
  <Override PartName="/ppt/notesSlides/notesSlide13.xml" ContentType="application/vnd.openxmlformats-officedocument.presentationml.notesSlide+xml"/>
  <Override PartName="/ppt/tags/tag103.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notesSlides/notesSlide1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2"/>
  </p:notesMasterIdLst>
  <p:handoutMasterIdLst>
    <p:handoutMasterId r:id="rId23"/>
  </p:handoutMasterIdLst>
  <p:sldIdLst>
    <p:sldId id="256" r:id="rId2"/>
    <p:sldId id="262" r:id="rId3"/>
    <p:sldId id="296" r:id="rId4"/>
    <p:sldId id="16602708" r:id="rId5"/>
    <p:sldId id="16602688" r:id="rId6"/>
    <p:sldId id="16602702" r:id="rId7"/>
    <p:sldId id="16602701" r:id="rId8"/>
    <p:sldId id="16602703" r:id="rId9"/>
    <p:sldId id="16602704" r:id="rId10"/>
    <p:sldId id="16602705" r:id="rId11"/>
    <p:sldId id="16602706" r:id="rId12"/>
    <p:sldId id="16602707" r:id="rId13"/>
    <p:sldId id="282" r:id="rId14"/>
    <p:sldId id="16602691" r:id="rId15"/>
    <p:sldId id="16602689" r:id="rId16"/>
    <p:sldId id="16602690" r:id="rId17"/>
    <p:sldId id="299" r:id="rId18"/>
    <p:sldId id="328" r:id="rId19"/>
    <p:sldId id="294" r:id="rId20"/>
    <p:sldId id="16602692" r:id="rId21"/>
  </p:sldIdLst>
  <p:sldSz cx="12192000" cy="6858000"/>
  <p:notesSz cx="7104063" cy="10234613"/>
  <p:embeddedFontLst>
    <p:embeddedFont>
      <p:font typeface="阿里巴巴普惠体 R" panose="00020600040101010101" pitchFamily="18" charset="-122"/>
      <p:regular r:id="rId24"/>
    </p:embeddedFont>
    <p:embeddedFont>
      <p:font typeface="方正仿宋_GB2312" panose="02010600030101010101" charset="-122"/>
      <p:regular r:id="rId25"/>
    </p:embeddedFont>
    <p:embeddedFont>
      <p:font typeface="汉仪雅酷黑W" panose="02010600030101010101" charset="-122"/>
      <p:regular r:id="rId26"/>
    </p:embeddedFont>
    <p:embeddedFont>
      <p:font typeface="汉仪正圆 55简" panose="00020600040101010101" charset="-122"/>
      <p:regular r:id="rId27"/>
    </p:embeddedFont>
    <p:embeddedFont>
      <p:font typeface="Abadi" panose="020B0604020104020204" pitchFamily="34" charset="0"/>
      <p:regular r:id="rId28"/>
    </p:embeddedFont>
    <p:embeddedFont>
      <p:font typeface="DingTalk Sans" panose="00020600040101000101" pitchFamily="18" charset="0"/>
      <p:regular r:id="rId29"/>
    </p:embeddedFont>
    <p:embeddedFont>
      <p:font typeface="HarmonyOS Sans SC" panose="00000500000000000000" pitchFamily="2" charset="-122"/>
      <p:regular r:id="rId30"/>
      <p:bold r:id="rId31"/>
    </p:embeddedFont>
    <p:embeddedFont>
      <p:font typeface="钉钉进步体" panose="00020600040101010101" pitchFamily="18" charset="-122"/>
      <p:regular r:id="rId32"/>
    </p:embeddedFont>
  </p:embeddedFontLst>
  <p:custDataLst>
    <p:tags r:id="rId3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3F76B3"/>
    <a:srgbClr val="3D84FD"/>
    <a:srgbClr val="011A54"/>
    <a:srgbClr val="012163"/>
    <a:srgbClr val="36BCF9"/>
    <a:srgbClr val="36BDF9"/>
    <a:srgbClr val="2AAFCF"/>
    <a:srgbClr val="2BB6CD"/>
    <a:srgbClr val="3D6AF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761" autoAdjust="0"/>
    <p:restoredTop sz="91947" autoAdjust="0"/>
  </p:normalViewPr>
  <p:slideViewPr>
    <p:cSldViewPr snapToGrid="0">
      <p:cViewPr varScale="1">
        <p:scale>
          <a:sx n="94" d="100"/>
          <a:sy n="94" d="100"/>
        </p:scale>
        <p:origin x="69" y="150"/>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font" Target="fonts/font5.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0633463541666699E-2"/>
          <c:y val="1.0589852607709799E-2"/>
          <c:w val="0.94219653179190799"/>
          <c:h val="0.87494297816878497"/>
        </c:manualLayout>
      </c:layout>
      <c:barChart>
        <c:barDir val="col"/>
        <c:grouping val="stacked"/>
        <c:varyColors val="0"/>
        <c:ser>
          <c:idx val="0"/>
          <c:order val="0"/>
          <c:tx>
            <c:strRef>
              <c:f>Sheet1!$B$1</c:f>
              <c:strCache>
                <c:ptCount val="1"/>
                <c:pt idx="0">
                  <c:v>系列 1</c:v>
                </c:pt>
              </c:strCache>
            </c:strRef>
          </c:tx>
          <c:spPr>
            <a:gradFill>
              <a:gsLst>
                <a:gs pos="0">
                  <a:srgbClr val="2BB6CD"/>
                </a:gs>
                <a:gs pos="100000">
                  <a:srgbClr val="3D6AFD"/>
                </a:gs>
              </a:gsLst>
              <a:lin ang="5400000" scaled="0"/>
            </a:gradFill>
            <a:ln cap="rnd">
              <a:gradFill flip="none" rotWithShape="1">
                <a:gsLst>
                  <a:gs pos="0">
                    <a:srgbClr val="3D6AFD"/>
                  </a:gs>
                  <a:gs pos="99000">
                    <a:srgbClr val="2BB6CD"/>
                  </a:gs>
                </a:gsLst>
                <a:lin ang="16200000" scaled="1"/>
                <a:tileRect/>
              </a:gradFill>
            </a:ln>
            <a:effectLst/>
          </c:spPr>
          <c:invertIfNegative val="0"/>
          <c:cat>
            <c:strRef>
              <c:f>Sheet1!$A$2:$A$5</c:f>
              <c:strCache>
                <c:ptCount val="4"/>
                <c:pt idx="0">
                  <c:v>内容分析</c:v>
                </c:pt>
                <c:pt idx="1">
                  <c:v>媒体合成</c:v>
                </c:pt>
                <c:pt idx="2">
                  <c:v>溯源查证</c:v>
                </c:pt>
                <c:pt idx="3">
                  <c:v>算力协同</c:v>
                </c:pt>
              </c:strCache>
            </c:strRef>
          </c:cat>
          <c:val>
            <c:numRef>
              <c:f>Sheet1!$B$2:$B$5</c:f>
              <c:numCache>
                <c:formatCode>General</c:formatCode>
                <c:ptCount val="4"/>
                <c:pt idx="0">
                  <c:v>4</c:v>
                </c:pt>
                <c:pt idx="1">
                  <c:v>5.5</c:v>
                </c:pt>
                <c:pt idx="2">
                  <c:v>3</c:v>
                </c:pt>
                <c:pt idx="3">
                  <c:v>3.5</c:v>
                </c:pt>
              </c:numCache>
            </c:numRef>
          </c:val>
          <c:extLst>
            <c:ext xmlns:c16="http://schemas.microsoft.com/office/drawing/2014/chart" uri="{C3380CC4-5D6E-409C-BE32-E72D297353CC}">
              <c16:uniqueId val="{00000000-9707-4385-8F44-8688F53E2DF7}"/>
            </c:ext>
          </c:extLst>
        </c:ser>
        <c:dLbls>
          <c:showLegendKey val="0"/>
          <c:showVal val="0"/>
          <c:showCatName val="0"/>
          <c:showSerName val="0"/>
          <c:showPercent val="0"/>
          <c:showBubbleSize val="0"/>
        </c:dLbls>
        <c:gapWidth val="150"/>
        <c:overlap val="100"/>
        <c:axId val="710544782"/>
        <c:axId val="888475842"/>
      </c:barChart>
      <c:catAx>
        <c:axId val="710544782"/>
        <c:scaling>
          <c:orientation val="minMax"/>
        </c:scaling>
        <c:delete val="0"/>
        <c:axPos val="b"/>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1400" b="0" i="0" u="none" strike="noStrike" kern="1200" baseline="0">
                <a:solidFill>
                  <a:schemeClr val="bg1"/>
                </a:solidFill>
                <a:latin typeface="汉仪正圆 55简" panose="00020600040101010101" charset="-122"/>
                <a:ea typeface="汉仪正圆 55简" panose="00020600040101010101" charset="-122"/>
                <a:cs typeface="汉仪正圆 55简" panose="00020600040101010101" charset="-122"/>
                <a:sym typeface="汉仪正圆" panose="00020600040101010101" charset="-122"/>
              </a:defRPr>
            </a:pPr>
            <a:endParaRPr lang="zh-CN"/>
          </a:p>
        </c:txPr>
        <c:crossAx val="888475842"/>
        <c:crosses val="autoZero"/>
        <c:auto val="1"/>
        <c:lblAlgn val="ctr"/>
        <c:lblOffset val="100"/>
        <c:noMultiLvlLbl val="0"/>
      </c:catAx>
      <c:valAx>
        <c:axId val="888475842"/>
        <c:scaling>
          <c:orientation val="minMax"/>
        </c:scaling>
        <c:delete val="1"/>
        <c:axPos val="l"/>
        <c:numFmt formatCode="General" sourceLinked="1"/>
        <c:majorTickMark val="none"/>
        <c:minorTickMark val="none"/>
        <c:tickLblPos val="nextTo"/>
        <c:crossAx val="710544782"/>
        <c:crosses val="autoZero"/>
        <c:crossBetween val="between"/>
      </c:valAx>
      <c:spPr>
        <a:noFill/>
        <a:ln>
          <a:noFill/>
        </a:ln>
        <a:effectLst/>
      </c:spPr>
    </c:plotArea>
    <c:plotVisOnly val="1"/>
    <c:dispBlanksAs val="gap"/>
    <c:showDLblsOverMax val="0"/>
    <c:extLst>
      <c:ext uri="{0b15fc19-7d7d-44ad-8c2d-2c3a37ce22c3}">
        <chartProps xmlns="https://web.wps.cn/et/2018/main" chartId="{ba0bcd75-13af-409c-9848-eb47433d1cdf}"/>
      </c:ext>
    </c:extLst>
  </c:chart>
  <c:spPr>
    <a:noFill/>
    <a:ln>
      <a:noFill/>
    </a:ln>
    <a:effectLst/>
  </c:spPr>
  <c:txPr>
    <a:bodyPr/>
    <a:lstStyle/>
    <a:p>
      <a:pPr>
        <a:defRPr lang="zh-CN" sz="1400">
          <a:solidFill>
            <a:schemeClr val="bg1"/>
          </a:solidFill>
          <a:latin typeface="汉仪正圆" panose="00020600040101010101" charset="-122"/>
          <a:ea typeface="汉仪正圆" panose="00020600040101010101" charset="-122"/>
          <a:cs typeface="汉仪正圆" panose="00020600040101010101" charset="-122"/>
          <a:sym typeface="汉仪正圆" panose="00020600040101010101" charset="-122"/>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ea typeface="汉仪雅酷黑-75J" panose="00020600040101010101" charset="-122"/>
            </a:endParaRPr>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ea typeface="汉仪雅酷黑-75J" panose="00020600040101010101" charset="-122"/>
              </a:rPr>
              <a:t>2025/10/8</a:t>
            </a:fld>
            <a:endParaRPr lang="zh-CN" altLang="en-US">
              <a:ea typeface="汉仪雅酷黑-75J" panose="00020600040101010101" charset="-122"/>
            </a:endParaRPr>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ea typeface="汉仪雅酷黑-75J" panose="00020600040101010101" charset="-122"/>
            </a:endParaRPr>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ea typeface="汉仪雅酷黑-75J" panose="00020600040101010101" charset="-122"/>
              </a:rPr>
              <a:t>‹#›</a:t>
            </a:fld>
            <a:endParaRPr lang="zh-CN" altLang="en-US">
              <a:ea typeface="汉仪雅酷黑-75J" panose="00020600040101010101" charset="-122"/>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jpeg>
</file>

<file path=ppt/media/image34.jpeg>
</file>

<file path=ppt/media/image35.jpeg>
</file>

<file path=ppt/media/image36.jpe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jpeg>
</file>

<file path=ppt/media/image56.png>
</file>

<file path=ppt/media/image57.jpeg>
</file>

<file path=ppt/media/image58.jpeg>
</file>

<file path=ppt/media/image59.jpeg>
</file>

<file path=ppt/media/image6.png>
</file>

<file path=ppt/media/image60.jpeg>
</file>

<file path=ppt/media/image61.jpeg>
</file>

<file path=ppt/media/image62.png>
</file>

<file path=ppt/media/image63.png>
</file>

<file path=ppt/media/image64.svg>
</file>

<file path=ppt/media/image65.png>
</file>

<file path=ppt/media/image66.svg>
</file>

<file path=ppt/media/image67.png>
</file>

<file path=ppt/media/image68.svg>
</file>

<file path=ppt/media/image69.png>
</file>

<file path=ppt/media/image7.svg>
</file>

<file path=ppt/media/image70.png>
</file>

<file path=ppt/media/image71.png>
</file>

<file path=ppt/media/image72.png>
</file>

<file path=ppt/media/image73.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ea typeface="汉仪正圆 55简" panose="00020600040101010101" charset="-122"/>
              </a:defRPr>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ea typeface="汉仪正圆 55简" panose="00020600040101010101" charset="-122"/>
              </a:defRPr>
            </a:lvl1pPr>
          </a:lstStyle>
          <a:p>
            <a:fld id="{D2A48B96-639E-45A3-A0BA-2464DFDB1FAA}" type="datetimeFigureOut">
              <a:rPr lang="zh-CN" altLang="en-US" smtClean="0"/>
              <a:t>2025/10/8</a:t>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ea typeface="汉仪正圆 55简" panose="00020600040101010101" charset="-122"/>
              </a:defRPr>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ea typeface="汉仪正圆 55简" panose="00020600040101010101" charset="-122"/>
              </a:defRPr>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汉仪正圆 55简" panose="00020600040101010101" charset="-122"/>
        <a:cs typeface="+mn-cs"/>
      </a:defRPr>
    </a:lvl1pPr>
    <a:lvl2pPr marL="457200" algn="l" defTabSz="914400" rtl="0" eaLnBrk="1" latinLnBrk="0" hangingPunct="1">
      <a:defRPr sz="1200" kern="1200">
        <a:solidFill>
          <a:schemeClr val="tx1"/>
        </a:solidFill>
        <a:latin typeface="+mn-lt"/>
        <a:ea typeface="汉仪正圆 55简" panose="00020600040101010101" charset="-122"/>
        <a:cs typeface="+mn-cs"/>
      </a:defRPr>
    </a:lvl2pPr>
    <a:lvl3pPr marL="914400" algn="l" defTabSz="914400" rtl="0" eaLnBrk="1" latinLnBrk="0" hangingPunct="1">
      <a:defRPr sz="1200" kern="1200">
        <a:solidFill>
          <a:schemeClr val="tx1"/>
        </a:solidFill>
        <a:latin typeface="+mn-lt"/>
        <a:ea typeface="汉仪正圆 55简" panose="00020600040101010101" charset="-122"/>
        <a:cs typeface="+mn-cs"/>
      </a:defRPr>
    </a:lvl3pPr>
    <a:lvl4pPr marL="1371600" algn="l" defTabSz="914400" rtl="0" eaLnBrk="1" latinLnBrk="0" hangingPunct="1">
      <a:defRPr sz="1200" kern="1200">
        <a:solidFill>
          <a:schemeClr val="tx1"/>
        </a:solidFill>
        <a:latin typeface="+mn-lt"/>
        <a:ea typeface="汉仪正圆 55简" panose="00020600040101010101" charset="-122"/>
        <a:cs typeface="+mn-cs"/>
      </a:defRPr>
    </a:lvl4pPr>
    <a:lvl5pPr marL="1828800" algn="l" defTabSz="914400" rtl="0" eaLnBrk="1" latinLnBrk="0" hangingPunct="1">
      <a:defRPr sz="1200" kern="1200">
        <a:solidFill>
          <a:schemeClr val="tx1"/>
        </a:solidFill>
        <a:latin typeface="+mn-lt"/>
        <a:ea typeface="汉仪正圆 55简" panose="00020600040101010101"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12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rPr>
              <a:t>数字人伴学系统</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12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rPr>
              <a:t>数字人伴学系统</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12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rPr>
              <a:t>数字人伴学系统</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项目基础架构实现</a:t>
            </a:r>
            <a:endParaRPr lang="zh-CN" altLang="en-US" sz="1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项目解决方案</a:t>
            </a:r>
            <a:endParaRPr lang="zh-CN" altLang="en-US" sz="1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16</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17</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18</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19</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20</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项目目标与问题分析</a:t>
            </a:r>
            <a:endParaRPr lang="zh-CN" altLang="en-US" sz="1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项目解决思路</a:t>
            </a:r>
            <a:endParaRPr lang="zh-CN" altLang="en-US" sz="1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12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rPr>
              <a:t>数字人伴学系统</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12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rPr>
              <a:t>数字人伴学系统</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12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rPr>
              <a:t>数字人伴学系统</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12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rPr>
              <a:t>数字人伴学系统</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12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rPr>
              <a:t>数字人伴学系统</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2025/10/8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2025/10/8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2025/10/8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2025/10/8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2025/10/8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p>
        </p:txBody>
      </p:sp>
      <p:sp>
        <p:nvSpPr>
          <p:cNvPr id="4" name="内容占位符 3"/>
          <p:cNvSpPr>
            <a:spLocks noGrp="1"/>
          </p:cNvSpPr>
          <p:nvPr>
            <p:ph sz="half" idx="2"/>
          </p:nvPr>
        </p:nvSpPr>
        <p:spPr>
          <a:xfrm>
            <a:off x="1186774" y="2665379"/>
            <a:ext cx="4873574"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p>
        </p:txBody>
      </p:sp>
      <p:sp>
        <p:nvSpPr>
          <p:cNvPr id="6" name="内容占位符 5"/>
          <p:cNvSpPr>
            <a:spLocks noGrp="1"/>
          </p:cNvSpPr>
          <p:nvPr>
            <p:ph sz="quarter" idx="4"/>
          </p:nvPr>
        </p:nvSpPr>
        <p:spPr>
          <a:xfrm>
            <a:off x="6256938" y="2665379"/>
            <a:ext cx="4897576"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82F288E0-7875-42C4-84C8-98DBBD3BF4D2}" type="datetimeFigureOut">
              <a:rPr lang="zh-CN" altLang="en-US" smtClean="0"/>
              <a:t>2025/10/8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2025/10/8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t>2025/10/8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2025/10/8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2025/10/8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汉仪正圆 55简" panose="00020600040101010101" charset="-122"/>
              </a:defRPr>
            </a:lvl1pPr>
          </a:lstStyle>
          <a:p>
            <a:fld id="{82F288E0-7875-42C4-84C8-98DBBD3BF4D2}" type="datetimeFigureOut">
              <a:rPr lang="zh-CN" altLang="en-US" smtClean="0"/>
              <a:t>2025/10/8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汉仪正圆 55简" panose="00020600040101010101"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汉仪正圆 55简" panose="00020600040101010101" charset="-122"/>
              </a:defRPr>
            </a:lvl1pPr>
          </a:lstStyle>
          <a:p>
            <a:fld id="{7D9BB5D0-35E4-459D-AEF3-FE4D7C45CC1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Calibri" panose="020F0502020204030204" pitchFamily="34" charset="0"/>
          <a:ea typeface="汉仪正圆 55简" panose="00020600040101010101"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汉仪正圆 55简" panose="00020600040101010101"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汉仪正圆 55简" panose="00020600040101010101"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汉仪正圆 55简" panose="00020600040101010101"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汉仪正圆 55简" panose="00020600040101010101"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汉仪正圆 55简" panose="00020600040101010101"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99.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100.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ags" Target="../tags/tag101.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notesSlide" Target="../notesSlides/notesSlide13.xml"/><Relationship Id="rId7" Type="http://schemas.openxmlformats.org/officeDocument/2006/relationships/image" Target="../media/image46.png"/><Relationship Id="rId2" Type="http://schemas.openxmlformats.org/officeDocument/2006/relationships/slideLayout" Target="../slideLayouts/slideLayout1.xml"/><Relationship Id="rId1" Type="http://schemas.openxmlformats.org/officeDocument/2006/relationships/tags" Target="../tags/tag102.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3.png"/><Relationship Id="rId9" Type="http://schemas.openxmlformats.org/officeDocument/2006/relationships/image" Target="../media/image48.png"/></Relationships>
</file>

<file path=ppt/slides/_rels/slide14.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notesSlide" Target="../notesSlides/notesSlide14.xml"/><Relationship Id="rId7" Type="http://schemas.openxmlformats.org/officeDocument/2006/relationships/image" Target="../media/image50.png"/><Relationship Id="rId2" Type="http://schemas.openxmlformats.org/officeDocument/2006/relationships/slideLayout" Target="../slideLayouts/slideLayout1.xml"/><Relationship Id="rId1" Type="http://schemas.openxmlformats.org/officeDocument/2006/relationships/tags" Target="../tags/tag103.xml"/><Relationship Id="rId6" Type="http://schemas.openxmlformats.org/officeDocument/2006/relationships/image" Target="../media/image49.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52.png"/></Relationships>
</file>

<file path=ppt/slides/_rels/slide15.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4.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57.jpeg"/><Relationship Id="rId5" Type="http://schemas.openxmlformats.org/officeDocument/2006/relationships/image" Target="../media/image56.png"/><Relationship Id="rId4" Type="http://schemas.openxmlformats.org/officeDocument/2006/relationships/image" Target="../media/image55.jpe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61.jpe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60.jpeg"/><Relationship Id="rId5" Type="http://schemas.openxmlformats.org/officeDocument/2006/relationships/image" Target="../media/image59.jpeg"/><Relationship Id="rId4" Type="http://schemas.openxmlformats.org/officeDocument/2006/relationships/image" Target="../media/image58.jpeg"/></Relationships>
</file>

<file path=ppt/slides/_rels/slide18.xml.rels><?xml version="1.0" encoding="UTF-8" standalone="yes"?>
<Relationships xmlns="http://schemas.openxmlformats.org/package/2006/relationships"><Relationship Id="rId8" Type="http://schemas.openxmlformats.org/officeDocument/2006/relationships/tags" Target="../tags/tag111.xml"/><Relationship Id="rId13" Type="http://schemas.openxmlformats.org/officeDocument/2006/relationships/tags" Target="../tags/tag116.xml"/><Relationship Id="rId18" Type="http://schemas.openxmlformats.org/officeDocument/2006/relationships/notesSlide" Target="../notesSlides/notesSlide17.xml"/><Relationship Id="rId26" Type="http://schemas.openxmlformats.org/officeDocument/2006/relationships/image" Target="../media/image67.png"/><Relationship Id="rId3" Type="http://schemas.openxmlformats.org/officeDocument/2006/relationships/tags" Target="../tags/tag106.xml"/><Relationship Id="rId21" Type="http://schemas.openxmlformats.org/officeDocument/2006/relationships/image" Target="../media/image62.png"/><Relationship Id="rId7" Type="http://schemas.openxmlformats.org/officeDocument/2006/relationships/tags" Target="../tags/tag110.xml"/><Relationship Id="rId12" Type="http://schemas.openxmlformats.org/officeDocument/2006/relationships/tags" Target="../tags/tag115.xml"/><Relationship Id="rId17" Type="http://schemas.openxmlformats.org/officeDocument/2006/relationships/slideLayout" Target="../slideLayouts/slideLayout1.xml"/><Relationship Id="rId25" Type="http://schemas.openxmlformats.org/officeDocument/2006/relationships/image" Target="../media/image66.svg"/><Relationship Id="rId2" Type="http://schemas.openxmlformats.org/officeDocument/2006/relationships/tags" Target="../tags/tag105.xml"/><Relationship Id="rId16" Type="http://schemas.openxmlformats.org/officeDocument/2006/relationships/tags" Target="../tags/tag119.xml"/><Relationship Id="rId20" Type="http://schemas.openxmlformats.org/officeDocument/2006/relationships/chart" Target="../charts/chart1.xml"/><Relationship Id="rId1" Type="http://schemas.openxmlformats.org/officeDocument/2006/relationships/tags" Target="../tags/tag104.xml"/><Relationship Id="rId6" Type="http://schemas.openxmlformats.org/officeDocument/2006/relationships/tags" Target="../tags/tag109.xml"/><Relationship Id="rId11" Type="http://schemas.openxmlformats.org/officeDocument/2006/relationships/tags" Target="../tags/tag114.xml"/><Relationship Id="rId24" Type="http://schemas.openxmlformats.org/officeDocument/2006/relationships/image" Target="../media/image65.png"/><Relationship Id="rId5" Type="http://schemas.openxmlformats.org/officeDocument/2006/relationships/tags" Target="../tags/tag108.xml"/><Relationship Id="rId15" Type="http://schemas.openxmlformats.org/officeDocument/2006/relationships/tags" Target="../tags/tag118.xml"/><Relationship Id="rId23" Type="http://schemas.openxmlformats.org/officeDocument/2006/relationships/image" Target="../media/image64.svg"/><Relationship Id="rId10" Type="http://schemas.openxmlformats.org/officeDocument/2006/relationships/tags" Target="../tags/tag113.xml"/><Relationship Id="rId19" Type="http://schemas.openxmlformats.org/officeDocument/2006/relationships/image" Target="../media/image3.png"/><Relationship Id="rId4" Type="http://schemas.openxmlformats.org/officeDocument/2006/relationships/tags" Target="../tags/tag107.xml"/><Relationship Id="rId9" Type="http://schemas.openxmlformats.org/officeDocument/2006/relationships/tags" Target="../tags/tag112.xml"/><Relationship Id="rId14" Type="http://schemas.openxmlformats.org/officeDocument/2006/relationships/tags" Target="../tags/tag117.xml"/><Relationship Id="rId22" Type="http://schemas.openxmlformats.org/officeDocument/2006/relationships/image" Target="../media/image63.png"/><Relationship Id="rId27" Type="http://schemas.openxmlformats.org/officeDocument/2006/relationships/image" Target="../media/image68.svg"/></Relationships>
</file>

<file path=ppt/slides/_rels/slide19.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71.png"/><Relationship Id="rId4" Type="http://schemas.openxmlformats.org/officeDocument/2006/relationships/image" Target="../media/image70.png"/></Relationships>
</file>

<file path=ppt/slides/_rels/slide2.xml.rels><?xml version="1.0" encoding="UTF-8" standalone="yes"?>
<Relationships xmlns="http://schemas.openxmlformats.org/package/2006/relationships"><Relationship Id="rId8" Type="http://schemas.openxmlformats.org/officeDocument/2006/relationships/tags" Target="../tags/tag11.xml"/><Relationship Id="rId13" Type="http://schemas.openxmlformats.org/officeDocument/2006/relationships/tags" Target="../tags/tag16.xml"/><Relationship Id="rId18" Type="http://schemas.openxmlformats.org/officeDocument/2006/relationships/tags" Target="../tags/tag21.xml"/><Relationship Id="rId26" Type="http://schemas.openxmlformats.org/officeDocument/2006/relationships/image" Target="../media/image5.png"/><Relationship Id="rId3" Type="http://schemas.openxmlformats.org/officeDocument/2006/relationships/tags" Target="../tags/tag6.xml"/><Relationship Id="rId21" Type="http://schemas.openxmlformats.org/officeDocument/2006/relationships/tags" Target="../tags/tag24.xml"/><Relationship Id="rId7" Type="http://schemas.openxmlformats.org/officeDocument/2006/relationships/tags" Target="../tags/tag10.xml"/><Relationship Id="rId12" Type="http://schemas.openxmlformats.org/officeDocument/2006/relationships/tags" Target="../tags/tag15.xml"/><Relationship Id="rId17" Type="http://schemas.openxmlformats.org/officeDocument/2006/relationships/tags" Target="../tags/tag20.xml"/><Relationship Id="rId25" Type="http://schemas.openxmlformats.org/officeDocument/2006/relationships/image" Target="../media/image4.png"/><Relationship Id="rId2" Type="http://schemas.openxmlformats.org/officeDocument/2006/relationships/tags" Target="../tags/tag5.xml"/><Relationship Id="rId16" Type="http://schemas.openxmlformats.org/officeDocument/2006/relationships/tags" Target="../tags/tag19.xml"/><Relationship Id="rId20" Type="http://schemas.openxmlformats.org/officeDocument/2006/relationships/tags" Target="../tags/tag23.xml"/><Relationship Id="rId29" Type="http://schemas.openxmlformats.org/officeDocument/2006/relationships/image" Target="../media/image8.png"/><Relationship Id="rId1" Type="http://schemas.openxmlformats.org/officeDocument/2006/relationships/tags" Target="../tags/tag4.xml"/><Relationship Id="rId6" Type="http://schemas.openxmlformats.org/officeDocument/2006/relationships/tags" Target="../tags/tag9.xml"/><Relationship Id="rId11" Type="http://schemas.openxmlformats.org/officeDocument/2006/relationships/tags" Target="../tags/tag14.xml"/><Relationship Id="rId24" Type="http://schemas.openxmlformats.org/officeDocument/2006/relationships/image" Target="../media/image3.png"/><Relationship Id="rId32" Type="http://schemas.openxmlformats.org/officeDocument/2006/relationships/image" Target="../media/image11.svg"/><Relationship Id="rId5" Type="http://schemas.openxmlformats.org/officeDocument/2006/relationships/tags" Target="../tags/tag8.xml"/><Relationship Id="rId15" Type="http://schemas.openxmlformats.org/officeDocument/2006/relationships/tags" Target="../tags/tag18.xml"/><Relationship Id="rId23" Type="http://schemas.openxmlformats.org/officeDocument/2006/relationships/notesSlide" Target="../notesSlides/notesSlide2.xml"/><Relationship Id="rId28" Type="http://schemas.openxmlformats.org/officeDocument/2006/relationships/image" Target="../media/image7.svg"/><Relationship Id="rId10" Type="http://schemas.openxmlformats.org/officeDocument/2006/relationships/tags" Target="../tags/tag13.xml"/><Relationship Id="rId19" Type="http://schemas.openxmlformats.org/officeDocument/2006/relationships/tags" Target="../tags/tag22.xml"/><Relationship Id="rId31" Type="http://schemas.openxmlformats.org/officeDocument/2006/relationships/image" Target="../media/image10.png"/><Relationship Id="rId4" Type="http://schemas.openxmlformats.org/officeDocument/2006/relationships/tags" Target="../tags/tag7.xml"/><Relationship Id="rId9" Type="http://schemas.openxmlformats.org/officeDocument/2006/relationships/tags" Target="../tags/tag12.xml"/><Relationship Id="rId14" Type="http://schemas.openxmlformats.org/officeDocument/2006/relationships/tags" Target="../tags/tag17.xml"/><Relationship Id="rId22" Type="http://schemas.openxmlformats.org/officeDocument/2006/relationships/slideLayout" Target="../slideLayouts/slideLayout1.xml"/><Relationship Id="rId27" Type="http://schemas.openxmlformats.org/officeDocument/2006/relationships/image" Target="../media/image6.png"/><Relationship Id="rId30" Type="http://schemas.openxmlformats.org/officeDocument/2006/relationships/image" Target="../media/image9.svg"/></Relationships>
</file>

<file path=ppt/slides/_rels/slide20.xml.rels><?xml version="1.0" encoding="UTF-8" standalone="yes"?>
<Relationships xmlns="http://schemas.openxmlformats.org/package/2006/relationships"><Relationship Id="rId8" Type="http://schemas.openxmlformats.org/officeDocument/2006/relationships/image" Target="../media/image73.png"/><Relationship Id="rId3" Type="http://schemas.openxmlformats.org/officeDocument/2006/relationships/image" Target="../media/image3.png"/><Relationship Id="rId7" Type="http://schemas.openxmlformats.org/officeDocument/2006/relationships/image" Target="../media/image72.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6" Type="http://schemas.openxmlformats.org/officeDocument/2006/relationships/tags" Target="../tags/tag50.xml"/><Relationship Id="rId21" Type="http://schemas.openxmlformats.org/officeDocument/2006/relationships/tags" Target="../tags/tag45.xml"/><Relationship Id="rId42" Type="http://schemas.openxmlformats.org/officeDocument/2006/relationships/tags" Target="../tags/tag66.xml"/><Relationship Id="rId47" Type="http://schemas.openxmlformats.org/officeDocument/2006/relationships/tags" Target="../tags/tag71.xml"/><Relationship Id="rId63" Type="http://schemas.openxmlformats.org/officeDocument/2006/relationships/tags" Target="../tags/tag87.xml"/><Relationship Id="rId68" Type="http://schemas.openxmlformats.org/officeDocument/2006/relationships/tags" Target="../tags/tag92.xml"/><Relationship Id="rId16" Type="http://schemas.openxmlformats.org/officeDocument/2006/relationships/tags" Target="../tags/tag40.xml"/><Relationship Id="rId11" Type="http://schemas.openxmlformats.org/officeDocument/2006/relationships/tags" Target="../tags/tag35.xml"/><Relationship Id="rId24" Type="http://schemas.openxmlformats.org/officeDocument/2006/relationships/tags" Target="../tags/tag48.xml"/><Relationship Id="rId32" Type="http://schemas.openxmlformats.org/officeDocument/2006/relationships/tags" Target="../tags/tag56.xml"/><Relationship Id="rId37" Type="http://schemas.openxmlformats.org/officeDocument/2006/relationships/tags" Target="../tags/tag61.xml"/><Relationship Id="rId40" Type="http://schemas.openxmlformats.org/officeDocument/2006/relationships/tags" Target="../tags/tag64.xml"/><Relationship Id="rId45" Type="http://schemas.openxmlformats.org/officeDocument/2006/relationships/tags" Target="../tags/tag69.xml"/><Relationship Id="rId53" Type="http://schemas.openxmlformats.org/officeDocument/2006/relationships/tags" Target="../tags/tag77.xml"/><Relationship Id="rId58" Type="http://schemas.openxmlformats.org/officeDocument/2006/relationships/tags" Target="../tags/tag82.xml"/><Relationship Id="rId66" Type="http://schemas.openxmlformats.org/officeDocument/2006/relationships/tags" Target="../tags/tag90.xml"/><Relationship Id="rId74" Type="http://schemas.openxmlformats.org/officeDocument/2006/relationships/image" Target="../media/image13.png"/><Relationship Id="rId79" Type="http://schemas.openxmlformats.org/officeDocument/2006/relationships/image" Target="../media/image18.svg"/><Relationship Id="rId5" Type="http://schemas.openxmlformats.org/officeDocument/2006/relationships/tags" Target="../tags/tag29.xml"/><Relationship Id="rId61" Type="http://schemas.openxmlformats.org/officeDocument/2006/relationships/tags" Target="../tags/tag85.xml"/><Relationship Id="rId19" Type="http://schemas.openxmlformats.org/officeDocument/2006/relationships/tags" Target="../tags/tag43.xml"/><Relationship Id="rId14" Type="http://schemas.openxmlformats.org/officeDocument/2006/relationships/tags" Target="../tags/tag38.xml"/><Relationship Id="rId22" Type="http://schemas.openxmlformats.org/officeDocument/2006/relationships/tags" Target="../tags/tag46.xml"/><Relationship Id="rId27" Type="http://schemas.openxmlformats.org/officeDocument/2006/relationships/tags" Target="../tags/tag51.xml"/><Relationship Id="rId30" Type="http://schemas.openxmlformats.org/officeDocument/2006/relationships/tags" Target="../tags/tag54.xml"/><Relationship Id="rId35" Type="http://schemas.openxmlformats.org/officeDocument/2006/relationships/tags" Target="../tags/tag59.xml"/><Relationship Id="rId43" Type="http://schemas.openxmlformats.org/officeDocument/2006/relationships/tags" Target="../tags/tag67.xml"/><Relationship Id="rId48" Type="http://schemas.openxmlformats.org/officeDocument/2006/relationships/tags" Target="../tags/tag72.xml"/><Relationship Id="rId56" Type="http://schemas.openxmlformats.org/officeDocument/2006/relationships/tags" Target="../tags/tag80.xml"/><Relationship Id="rId64" Type="http://schemas.openxmlformats.org/officeDocument/2006/relationships/tags" Target="../tags/tag88.xml"/><Relationship Id="rId69" Type="http://schemas.openxmlformats.org/officeDocument/2006/relationships/tags" Target="../tags/tag93.xml"/><Relationship Id="rId77" Type="http://schemas.openxmlformats.org/officeDocument/2006/relationships/image" Target="../media/image16.svg"/><Relationship Id="rId8" Type="http://schemas.openxmlformats.org/officeDocument/2006/relationships/tags" Target="../tags/tag32.xml"/><Relationship Id="rId51" Type="http://schemas.openxmlformats.org/officeDocument/2006/relationships/tags" Target="../tags/tag75.xml"/><Relationship Id="rId72" Type="http://schemas.openxmlformats.org/officeDocument/2006/relationships/image" Target="../media/image3.png"/><Relationship Id="rId3" Type="http://schemas.openxmlformats.org/officeDocument/2006/relationships/tags" Target="../tags/tag27.xml"/><Relationship Id="rId12" Type="http://schemas.openxmlformats.org/officeDocument/2006/relationships/tags" Target="../tags/tag36.xml"/><Relationship Id="rId17" Type="http://schemas.openxmlformats.org/officeDocument/2006/relationships/tags" Target="../tags/tag41.xml"/><Relationship Id="rId25" Type="http://schemas.openxmlformats.org/officeDocument/2006/relationships/tags" Target="../tags/tag49.xml"/><Relationship Id="rId33" Type="http://schemas.openxmlformats.org/officeDocument/2006/relationships/tags" Target="../tags/tag57.xml"/><Relationship Id="rId38" Type="http://schemas.openxmlformats.org/officeDocument/2006/relationships/tags" Target="../tags/tag62.xml"/><Relationship Id="rId46" Type="http://schemas.openxmlformats.org/officeDocument/2006/relationships/tags" Target="../tags/tag70.xml"/><Relationship Id="rId59" Type="http://schemas.openxmlformats.org/officeDocument/2006/relationships/tags" Target="../tags/tag83.xml"/><Relationship Id="rId67" Type="http://schemas.openxmlformats.org/officeDocument/2006/relationships/tags" Target="../tags/tag91.xml"/><Relationship Id="rId20" Type="http://schemas.openxmlformats.org/officeDocument/2006/relationships/tags" Target="../tags/tag44.xml"/><Relationship Id="rId41" Type="http://schemas.openxmlformats.org/officeDocument/2006/relationships/tags" Target="../tags/tag65.xml"/><Relationship Id="rId54" Type="http://schemas.openxmlformats.org/officeDocument/2006/relationships/tags" Target="../tags/tag78.xml"/><Relationship Id="rId62" Type="http://schemas.openxmlformats.org/officeDocument/2006/relationships/tags" Target="../tags/tag86.xml"/><Relationship Id="rId70" Type="http://schemas.openxmlformats.org/officeDocument/2006/relationships/slideLayout" Target="../slideLayouts/slideLayout1.xml"/><Relationship Id="rId75" Type="http://schemas.openxmlformats.org/officeDocument/2006/relationships/image" Target="../media/image14.svg"/><Relationship Id="rId1" Type="http://schemas.openxmlformats.org/officeDocument/2006/relationships/tags" Target="../tags/tag25.xml"/><Relationship Id="rId6" Type="http://schemas.openxmlformats.org/officeDocument/2006/relationships/tags" Target="../tags/tag30.xml"/><Relationship Id="rId15" Type="http://schemas.openxmlformats.org/officeDocument/2006/relationships/tags" Target="../tags/tag39.xml"/><Relationship Id="rId23" Type="http://schemas.openxmlformats.org/officeDocument/2006/relationships/tags" Target="../tags/tag47.xml"/><Relationship Id="rId28" Type="http://schemas.openxmlformats.org/officeDocument/2006/relationships/tags" Target="../tags/tag52.xml"/><Relationship Id="rId36" Type="http://schemas.openxmlformats.org/officeDocument/2006/relationships/tags" Target="../tags/tag60.xml"/><Relationship Id="rId49" Type="http://schemas.openxmlformats.org/officeDocument/2006/relationships/tags" Target="../tags/tag73.xml"/><Relationship Id="rId57" Type="http://schemas.openxmlformats.org/officeDocument/2006/relationships/tags" Target="../tags/tag81.xml"/><Relationship Id="rId10" Type="http://schemas.openxmlformats.org/officeDocument/2006/relationships/tags" Target="../tags/tag34.xml"/><Relationship Id="rId31" Type="http://schemas.openxmlformats.org/officeDocument/2006/relationships/tags" Target="../tags/tag55.xml"/><Relationship Id="rId44" Type="http://schemas.openxmlformats.org/officeDocument/2006/relationships/tags" Target="../tags/tag68.xml"/><Relationship Id="rId52" Type="http://schemas.openxmlformats.org/officeDocument/2006/relationships/tags" Target="../tags/tag76.xml"/><Relationship Id="rId60" Type="http://schemas.openxmlformats.org/officeDocument/2006/relationships/tags" Target="../tags/tag84.xml"/><Relationship Id="rId65" Type="http://schemas.openxmlformats.org/officeDocument/2006/relationships/tags" Target="../tags/tag89.xml"/><Relationship Id="rId73" Type="http://schemas.openxmlformats.org/officeDocument/2006/relationships/image" Target="../media/image12.png"/><Relationship Id="rId78" Type="http://schemas.openxmlformats.org/officeDocument/2006/relationships/image" Target="../media/image17.png"/><Relationship Id="rId4" Type="http://schemas.openxmlformats.org/officeDocument/2006/relationships/tags" Target="../tags/tag28.xml"/><Relationship Id="rId9" Type="http://schemas.openxmlformats.org/officeDocument/2006/relationships/tags" Target="../tags/tag33.xml"/><Relationship Id="rId13" Type="http://schemas.openxmlformats.org/officeDocument/2006/relationships/tags" Target="../tags/tag37.xml"/><Relationship Id="rId18" Type="http://schemas.openxmlformats.org/officeDocument/2006/relationships/tags" Target="../tags/tag42.xml"/><Relationship Id="rId39" Type="http://schemas.openxmlformats.org/officeDocument/2006/relationships/tags" Target="../tags/tag63.xml"/><Relationship Id="rId34" Type="http://schemas.openxmlformats.org/officeDocument/2006/relationships/tags" Target="../tags/tag58.xml"/><Relationship Id="rId50" Type="http://schemas.openxmlformats.org/officeDocument/2006/relationships/tags" Target="../tags/tag74.xml"/><Relationship Id="rId55" Type="http://schemas.openxmlformats.org/officeDocument/2006/relationships/tags" Target="../tags/tag79.xml"/><Relationship Id="rId76" Type="http://schemas.openxmlformats.org/officeDocument/2006/relationships/image" Target="../media/image15.png"/><Relationship Id="rId7" Type="http://schemas.openxmlformats.org/officeDocument/2006/relationships/tags" Target="../tags/tag31.xml"/><Relationship Id="rId71" Type="http://schemas.openxmlformats.org/officeDocument/2006/relationships/notesSlide" Target="../notesSlides/notesSlide3.xml"/><Relationship Id="rId2" Type="http://schemas.openxmlformats.org/officeDocument/2006/relationships/tags" Target="../tags/tag26.xml"/><Relationship Id="rId29" Type="http://schemas.openxmlformats.org/officeDocument/2006/relationships/tags" Target="../tags/tag53.xml"/></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3.png"/><Relationship Id="rId7" Type="http://schemas.openxmlformats.org/officeDocument/2006/relationships/image" Target="../media/image22.jpe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94.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95.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notesSlide" Target="../notesSlides/notesSlide7.xml"/><Relationship Id="rId7" Type="http://schemas.openxmlformats.org/officeDocument/2006/relationships/image" Target="../media/image29.png"/><Relationship Id="rId2" Type="http://schemas.openxmlformats.org/officeDocument/2006/relationships/slideLayout" Target="../slideLayouts/slideLayout1.xml"/><Relationship Id="rId1" Type="http://schemas.openxmlformats.org/officeDocument/2006/relationships/tags" Target="../tags/tag96.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ags" Target="../tags/tag97.xml"/><Relationship Id="rId6" Type="http://schemas.openxmlformats.org/officeDocument/2006/relationships/image" Target="../media/image32.jpeg"/><Relationship Id="rId5" Type="http://schemas.openxmlformats.org/officeDocument/2006/relationships/image" Target="../media/image31.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8" Type="http://schemas.openxmlformats.org/officeDocument/2006/relationships/image" Target="../media/image36.jpeg"/><Relationship Id="rId3" Type="http://schemas.openxmlformats.org/officeDocument/2006/relationships/notesSlide" Target="../notesSlides/notesSlide9.xml"/><Relationship Id="rId7" Type="http://schemas.openxmlformats.org/officeDocument/2006/relationships/image" Target="../media/image35.jpeg"/><Relationship Id="rId2" Type="http://schemas.openxmlformats.org/officeDocument/2006/relationships/slideLayout" Target="../slideLayouts/slideLayout1.xml"/><Relationship Id="rId1" Type="http://schemas.openxmlformats.org/officeDocument/2006/relationships/tags" Target="../tags/tag98.xml"/><Relationship Id="rId6" Type="http://schemas.openxmlformats.org/officeDocument/2006/relationships/image" Target="../media/image34.jpeg"/><Relationship Id="rId5" Type="http://schemas.openxmlformats.org/officeDocument/2006/relationships/image" Target="../media/image33.jpeg"/><Relationship Id="rId4" Type="http://schemas.openxmlformats.org/officeDocument/2006/relationships/image" Target="../media/image3.png"/><Relationship Id="rId9" Type="http://schemas.openxmlformats.org/officeDocument/2006/relationships/image" Target="../media/image3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5"/>
          <a:stretch>
            <a:fillRect/>
          </a:stretch>
        </a:blipFill>
        <a:effectLst/>
      </p:bgPr>
    </p:bg>
    <p:spTree>
      <p:nvGrpSpPr>
        <p:cNvPr id="1" name=""/>
        <p:cNvGrpSpPr/>
        <p:nvPr/>
      </p:nvGrpSpPr>
      <p:grpSpPr>
        <a:xfrm>
          <a:off x="0" y="0"/>
          <a:ext cx="0" cy="0"/>
          <a:chOff x="0" y="0"/>
          <a:chExt cx="0" cy="0"/>
        </a:xfrm>
      </p:grpSpPr>
      <p:sp>
        <p:nvSpPr>
          <p:cNvPr id="10" name="蒙版 1"/>
          <p:cNvSpPr/>
          <p:nvPr>
            <p:custDataLst>
              <p:tags r:id="rId1"/>
            </p:custDataLst>
          </p:nvPr>
        </p:nvSpPr>
        <p:spPr>
          <a:xfrm>
            <a:off x="0" y="-39370"/>
            <a:ext cx="12192000" cy="2637790"/>
          </a:xfrm>
          <a:prstGeom prst="rect">
            <a:avLst/>
          </a:prstGeom>
          <a:gradFill>
            <a:gsLst>
              <a:gs pos="41000">
                <a:srgbClr val="181C33">
                  <a:alpha val="85000"/>
                </a:srgbClr>
              </a:gs>
              <a:gs pos="0">
                <a:srgbClr val="291F35">
                  <a:alpha val="0"/>
                </a:srgbClr>
              </a:gs>
              <a:gs pos="80000">
                <a:srgbClr val="07193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标题框"/>
          <p:cNvSpPr txBox="1"/>
          <p:nvPr/>
        </p:nvSpPr>
        <p:spPr>
          <a:xfrm>
            <a:off x="631153" y="2598420"/>
            <a:ext cx="6389407" cy="1015663"/>
          </a:xfrm>
          <a:prstGeom prst="rect">
            <a:avLst/>
          </a:prstGeom>
          <a:noFill/>
          <a:effectLst>
            <a:outerShdw blurRad="63500" sx="102000" sy="102000" algn="ctr" rotWithShape="0">
              <a:srgbClr val="33DDF8">
                <a:alpha val="40000"/>
              </a:srgbClr>
            </a:outerShdw>
          </a:effectLst>
        </p:spPr>
        <p:txBody>
          <a:bodyPr wrap="square" rtlCol="0">
            <a:spAutoFit/>
          </a:bodyPr>
          <a:lstStyle/>
          <a:p>
            <a:r>
              <a:rPr lang="en-US" altLang="zh-CN" sz="6000" dirty="0">
                <a:ln>
                  <a:noFill/>
                </a:ln>
                <a:solidFill>
                  <a:schemeClr val="bg1"/>
                </a:solidFill>
                <a:effectLst>
                  <a:outerShdw blurRad="127000" sx="101500" sy="101500" algn="ctr" rotWithShape="0">
                    <a:srgbClr val="33DDF8">
                      <a:alpha val="40000"/>
                    </a:srgbClr>
                  </a:outerShdw>
                </a:effectLst>
                <a:latin typeface="汉仪雅酷黑W" panose="00020600040101010101" charset="-122"/>
                <a:ea typeface="汉仪雅酷黑W" panose="00020600040101010101" charset="-122"/>
                <a:cs typeface="汉仪雅酷黑W" panose="00020600040101010101" charset="-122"/>
              </a:rPr>
              <a:t>AI</a:t>
            </a:r>
            <a:r>
              <a:rPr lang="zh-CN" altLang="en-US" sz="6000" dirty="0">
                <a:ln>
                  <a:noFill/>
                </a:ln>
                <a:solidFill>
                  <a:schemeClr val="bg1"/>
                </a:solidFill>
                <a:effectLst>
                  <a:outerShdw blurRad="127000" sx="101500" sy="101500" algn="ctr" rotWithShape="0">
                    <a:srgbClr val="33DDF8">
                      <a:alpha val="40000"/>
                    </a:srgbClr>
                  </a:outerShdw>
                </a:effectLst>
                <a:latin typeface="汉仪雅酷黑W" panose="00020600040101010101" charset="-122"/>
                <a:ea typeface="汉仪雅酷黑W" panose="00020600040101010101" charset="-122"/>
                <a:cs typeface="汉仪雅酷黑W" panose="00020600040101010101" charset="-122"/>
              </a:rPr>
              <a:t>智能</a:t>
            </a:r>
            <a:r>
              <a:rPr lang="en-US" altLang="zh-CN" sz="6000" dirty="0">
                <a:ln>
                  <a:noFill/>
                </a:ln>
                <a:solidFill>
                  <a:schemeClr val="bg1"/>
                </a:solidFill>
                <a:effectLst>
                  <a:outerShdw blurRad="127000" sx="101500" sy="101500" algn="ctr" rotWithShape="0">
                    <a:srgbClr val="33DDF8">
                      <a:alpha val="40000"/>
                    </a:srgbClr>
                  </a:outerShdw>
                </a:effectLst>
                <a:latin typeface="汉仪雅酷黑W" panose="00020600040101010101" charset="-122"/>
                <a:ea typeface="汉仪雅酷黑W" panose="00020600040101010101" charset="-122"/>
                <a:cs typeface="汉仪雅酷黑W" panose="00020600040101010101" charset="-122"/>
              </a:rPr>
              <a:t>·</a:t>
            </a:r>
            <a:r>
              <a:rPr lang="zh-CN" altLang="en-US" sz="6000" dirty="0">
                <a:ln>
                  <a:noFill/>
                </a:ln>
                <a:solidFill>
                  <a:schemeClr val="bg1"/>
                </a:solidFill>
                <a:effectLst>
                  <a:outerShdw blurRad="127000" sx="101500" sy="101500" algn="ctr" rotWithShape="0">
                    <a:srgbClr val="33DDF8">
                      <a:alpha val="40000"/>
                    </a:srgbClr>
                  </a:outerShdw>
                </a:effectLst>
                <a:latin typeface="汉仪雅酷黑W" panose="00020600040101010101" charset="-122"/>
                <a:ea typeface="汉仪雅酷黑W" panose="00020600040101010101" charset="-122"/>
                <a:cs typeface="汉仪雅酷黑W" panose="00020600040101010101" charset="-122"/>
              </a:rPr>
              <a:t>学习搭子</a:t>
            </a:r>
            <a:endParaRPr lang="en-US" altLang="zh-CN" sz="6000" dirty="0">
              <a:ln>
                <a:noFill/>
              </a:ln>
              <a:solidFill>
                <a:schemeClr val="bg1"/>
              </a:solidFill>
              <a:effectLst>
                <a:outerShdw blurRad="127000" sx="101500" sy="101500" algn="ctr" rotWithShape="0">
                  <a:srgbClr val="33DDF8">
                    <a:alpha val="40000"/>
                  </a:srgbClr>
                </a:outerShdw>
              </a:effectLst>
              <a:latin typeface="汉仪雅酷黑W" panose="00020600040101010101" charset="-122"/>
              <a:ea typeface="汉仪雅酷黑W" panose="00020600040101010101" charset="-122"/>
              <a:cs typeface="汉仪雅酷黑W" panose="00020600040101010101" charset="-122"/>
            </a:endParaRPr>
          </a:p>
        </p:txBody>
      </p:sp>
      <p:sp>
        <p:nvSpPr>
          <p:cNvPr id="155" name="接包方"/>
          <p:cNvSpPr/>
          <p:nvPr/>
        </p:nvSpPr>
        <p:spPr>
          <a:xfrm>
            <a:off x="3275822" y="4056380"/>
            <a:ext cx="2386368" cy="467995"/>
          </a:xfrm>
          <a:prstGeom prst="roundRect">
            <a:avLst>
              <a:gd name="adj" fmla="val 50000"/>
            </a:avLst>
          </a:prstGeom>
          <a:gradFill>
            <a:gsLst>
              <a:gs pos="0">
                <a:srgbClr val="0A00DB"/>
              </a:gs>
              <a:gs pos="100000">
                <a:srgbClr val="33DDF8"/>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汉仪正圆 55简" panose="00020600040101010101" charset="-122"/>
                <a:ea typeface="汉仪正圆 55简" panose="00020600040101010101" charset="-122"/>
              </a:rPr>
              <a:t>接包方：声像科技</a:t>
            </a:r>
          </a:p>
        </p:txBody>
      </p:sp>
      <p:sp>
        <p:nvSpPr>
          <p:cNvPr id="2" name="发包方"/>
          <p:cNvSpPr/>
          <p:nvPr/>
        </p:nvSpPr>
        <p:spPr>
          <a:xfrm>
            <a:off x="631152" y="4056379"/>
            <a:ext cx="2386368" cy="467995"/>
          </a:xfrm>
          <a:prstGeom prst="roundRect">
            <a:avLst>
              <a:gd name="adj" fmla="val 50000"/>
            </a:avLst>
          </a:prstGeom>
          <a:gradFill>
            <a:gsLst>
              <a:gs pos="0">
                <a:srgbClr val="0A00DB"/>
              </a:gs>
              <a:gs pos="100000">
                <a:srgbClr val="33DDF8"/>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汉仪正圆 55简" panose="00020600040101010101" charset="-122"/>
                <a:ea typeface="汉仪正圆 55简" panose="00020600040101010101" charset="-122"/>
              </a:rPr>
              <a:t>发包方：数字马力</a:t>
            </a:r>
          </a:p>
        </p:txBody>
      </p:sp>
      <p:pic>
        <p:nvPicPr>
          <p:cNvPr id="3" name="图片 2"/>
          <p:cNvPicPr>
            <a:picLocks noChangeAspect="1"/>
          </p:cNvPicPr>
          <p:nvPr>
            <p:custDataLst>
              <p:tags r:id="rId2"/>
            </p:custDataLst>
          </p:nvPr>
        </p:nvPicPr>
        <p:blipFill>
          <a:blip r:embed="rId6"/>
          <a:stretch>
            <a:fillRect/>
          </a:stretch>
        </p:blipFill>
        <p:spPr>
          <a:xfrm>
            <a:off x="4992000" y="1492755"/>
            <a:ext cx="7200000" cy="444853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4"/>
          <a:srcRect/>
          <a:stretch>
            <a:fillRect/>
          </a:stretch>
        </p:blipFill>
        <p:spPr>
          <a:xfrm>
            <a:off x="-6000" y="-1270"/>
            <a:ext cx="12204000" cy="6860540"/>
          </a:xfrm>
          <a:prstGeom prst="rect">
            <a:avLst/>
          </a:prstGeom>
        </p:spPr>
      </p:pic>
      <p:sp>
        <p:nvSpPr>
          <p:cNvPr id="161" name="矩形 160"/>
          <p:cNvSpPr/>
          <p:nvPr/>
        </p:nvSpPr>
        <p:spPr>
          <a:xfrm>
            <a:off x="-5715" y="-1905"/>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4" y="299073"/>
            <a:ext cx="6060123" cy="523220"/>
          </a:xfrm>
          <a:prstGeom prst="rect">
            <a:avLst/>
          </a:prstGeom>
          <a:noFill/>
        </p:spPr>
        <p:txBody>
          <a:bodyPr wrap="square" rtlCol="0">
            <a:spAutoFit/>
          </a:bodyPr>
          <a:lstStyle/>
          <a:p>
            <a:r>
              <a:rPr lang="zh-CN" altLang="en-US" sz="28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多学科客制化评估系统</a:t>
            </a:r>
            <a:endParaRPr lang="zh-CN" altLang="en-US" sz="28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p:txBody>
      </p:sp>
      <p:grpSp>
        <p:nvGrpSpPr>
          <p:cNvPr id="9" name="组合 8"/>
          <p:cNvGrpSpPr>
            <a:grpSpLocks noChangeAspect="1"/>
          </p:cNvGrpSpPr>
          <p:nvPr/>
        </p:nvGrpSpPr>
        <p:grpSpPr>
          <a:xfrm>
            <a:off x="29210" y="249555"/>
            <a:ext cx="863357" cy="610274"/>
            <a:chOff x="10598" y="2603"/>
            <a:chExt cx="1501" cy="1061"/>
          </a:xfrm>
        </p:grpSpPr>
        <p:sp>
          <p:nvSpPr>
            <p:cNvPr id="15" name="文本框 14"/>
            <p:cNvSpPr txBox="1"/>
            <p:nvPr/>
          </p:nvSpPr>
          <p:spPr>
            <a:xfrm>
              <a:off x="10598" y="2603"/>
              <a:ext cx="1501" cy="1015"/>
            </a:xfrm>
            <a:prstGeom prst="rect">
              <a:avLst/>
            </a:prstGeom>
            <a:noFill/>
          </p:spPr>
          <p:txBody>
            <a:bodyPr wrap="square" rtlCol="0">
              <a:spAutoFit/>
            </a:bodyPr>
            <a:lstStyle/>
            <a:p>
              <a:pPr algn="ctr"/>
              <a:r>
                <a:rPr lang="en-US" altLang="zh-CN" sz="3200" b="1" dirty="0">
                  <a:ln>
                    <a:noFill/>
                  </a:ln>
                  <a:solidFill>
                    <a:schemeClr val="bg1"/>
                  </a:solidFill>
                  <a:latin typeface="DingTalk Sans" panose="00020600040101000101" pitchFamily="18" charset="0"/>
                  <a:ea typeface="DingTalk Sans" panose="00020600040101000101" pitchFamily="18" charset="0"/>
                </a:rPr>
                <a:t>02</a:t>
              </a:r>
            </a:p>
          </p:txBody>
        </p:sp>
        <p:sp>
          <p:nvSpPr>
            <p:cNvPr id="16" name="椭圆 15"/>
            <p:cNvSpPr>
              <a:spLocks noChangeAspect="1"/>
            </p:cNvSpPr>
            <p:nvPr/>
          </p:nvSpPr>
          <p:spPr>
            <a:xfrm>
              <a:off x="10987" y="2757"/>
              <a:ext cx="968" cy="907"/>
            </a:xfrm>
            <a:prstGeom prst="ellipse">
              <a:avLst/>
            </a:prstGeom>
            <a:noFill/>
            <a:ln w="79375">
              <a:gradFill>
                <a:gsLst>
                  <a:gs pos="30000">
                    <a:srgbClr val="33DDF8">
                      <a:alpha val="0"/>
                    </a:srgbClr>
                  </a:gs>
                  <a:gs pos="100000">
                    <a:srgbClr val="33DDF8"/>
                  </a:gs>
                </a:gsLst>
                <a:lin ang="39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汉仪正圆 55简" panose="00020600040101010101" charset="-122"/>
                <a:ea typeface="汉仪正圆 55简" panose="00020600040101010101" charset="-122"/>
              </a:endParaRPr>
            </a:p>
          </p:txBody>
        </p:sp>
      </p:grpSp>
      <p:sp>
        <p:nvSpPr>
          <p:cNvPr id="344"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基于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，而</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超脱于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单纯</a:t>
            </a:r>
            <a:r>
              <a:rPr lang="zh-CN" altLang="en-US" sz="2700" dirty="0">
                <a:solidFill>
                  <a:prstClr val="white"/>
                </a:solidFill>
                <a:effectLst>
                  <a:outerShdw blurRad="38100" dist="38100" dir="2700000" algn="tl" rotWithShape="0">
                    <a:srgbClr val="000000">
                      <a:alpha val="72000"/>
                    </a:srgbClr>
                  </a:outerShdw>
                </a:effectLst>
                <a:latin typeface="方正仿宋_GB2312" panose="02000000000000000000" charset="-122"/>
                <a:ea typeface="方正仿宋_GB2312" panose="02000000000000000000" charset="-122"/>
                <a:cs typeface="方正仿宋_GB2312" panose="02000000000000000000" charset="-122"/>
                <a:sym typeface="+mn-ea"/>
              </a:rPr>
              <a:t>的</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语音识别服务（</a:t>
            </a:r>
            <a:r>
              <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ASR</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），真正</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理解</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并</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读懂</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你的声音</a:t>
            </a:r>
            <a:endPar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endParaRPr>
          </a:p>
        </p:txBody>
      </p:sp>
      <p:grpSp>
        <p:nvGrpSpPr>
          <p:cNvPr id="2" name="组合 1"/>
          <p:cNvGrpSpPr>
            <a:grpSpLocks noChangeAspect="1"/>
          </p:cNvGrpSpPr>
          <p:nvPr/>
        </p:nvGrpSpPr>
        <p:grpSpPr>
          <a:xfrm>
            <a:off x="11381927" y="463828"/>
            <a:ext cx="399822" cy="792000"/>
            <a:chOff x="17792" y="462"/>
            <a:chExt cx="680" cy="1347"/>
          </a:xfrm>
        </p:grpSpPr>
        <p:sp>
          <p:nvSpPr>
            <p:cNvPr id="4" name="燕尾形 2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 name="燕尾形 2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0" name="燕尾形 23"/>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pic>
        <p:nvPicPr>
          <p:cNvPr id="7" name="图片 6">
            <a:extLst>
              <a:ext uri="{FF2B5EF4-FFF2-40B4-BE49-F238E27FC236}">
                <a16:creationId xmlns:a16="http://schemas.microsoft.com/office/drawing/2014/main" id="{A5D00649-0CB7-A5BC-E324-5B6AB5065E03}"/>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85660" y="1255828"/>
            <a:ext cx="4320000" cy="2352370"/>
          </a:xfrm>
          <a:prstGeom prst="rect">
            <a:avLst/>
          </a:prstGeom>
          <a:noFill/>
          <a:ln>
            <a:noFill/>
          </a:ln>
          <a:effectLst>
            <a:softEdge rad="12700"/>
          </a:effectLst>
        </p:spPr>
      </p:pic>
      <p:pic>
        <p:nvPicPr>
          <p:cNvPr id="8" name="图片 7">
            <a:extLst>
              <a:ext uri="{FF2B5EF4-FFF2-40B4-BE49-F238E27FC236}">
                <a16:creationId xmlns:a16="http://schemas.microsoft.com/office/drawing/2014/main" id="{5DAB62F8-2BB1-0559-3726-5C93999FF760}"/>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7302573" y="3372242"/>
            <a:ext cx="4320000" cy="2465623"/>
          </a:xfrm>
          <a:prstGeom prst="rect">
            <a:avLst/>
          </a:prstGeom>
          <a:noFill/>
          <a:ln>
            <a:noFill/>
          </a:ln>
          <a:effectLst>
            <a:softEdge rad="31750"/>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4"/>
          <a:srcRect/>
          <a:stretch>
            <a:fillRect/>
          </a:stretch>
        </p:blipFill>
        <p:spPr>
          <a:xfrm>
            <a:off x="-6000" y="-1270"/>
            <a:ext cx="12204000" cy="6860540"/>
          </a:xfrm>
          <a:prstGeom prst="rect">
            <a:avLst/>
          </a:prstGeom>
        </p:spPr>
      </p:pic>
      <p:sp>
        <p:nvSpPr>
          <p:cNvPr id="161" name="矩形 160"/>
          <p:cNvSpPr/>
          <p:nvPr/>
        </p:nvSpPr>
        <p:spPr>
          <a:xfrm>
            <a:off x="-5715" y="-1905"/>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4" y="299073"/>
            <a:ext cx="6060123" cy="523220"/>
          </a:xfrm>
          <a:prstGeom prst="rect">
            <a:avLst/>
          </a:prstGeom>
          <a:noFill/>
        </p:spPr>
        <p:txBody>
          <a:bodyPr wrap="square" rtlCol="0">
            <a:spAutoFit/>
          </a:bodyPr>
          <a:lstStyle/>
          <a:p>
            <a:r>
              <a:rPr lang="zh-CN" altLang="en-US" sz="28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游戏化学习平台及评估系统</a:t>
            </a:r>
          </a:p>
        </p:txBody>
      </p:sp>
      <p:grpSp>
        <p:nvGrpSpPr>
          <p:cNvPr id="9" name="组合 8"/>
          <p:cNvGrpSpPr>
            <a:grpSpLocks noChangeAspect="1"/>
          </p:cNvGrpSpPr>
          <p:nvPr/>
        </p:nvGrpSpPr>
        <p:grpSpPr>
          <a:xfrm>
            <a:off x="29210" y="249555"/>
            <a:ext cx="863357" cy="610274"/>
            <a:chOff x="10598" y="2603"/>
            <a:chExt cx="1501" cy="1061"/>
          </a:xfrm>
        </p:grpSpPr>
        <p:sp>
          <p:nvSpPr>
            <p:cNvPr id="15" name="文本框 14"/>
            <p:cNvSpPr txBox="1"/>
            <p:nvPr/>
          </p:nvSpPr>
          <p:spPr>
            <a:xfrm>
              <a:off x="10598" y="2603"/>
              <a:ext cx="1501" cy="1015"/>
            </a:xfrm>
            <a:prstGeom prst="rect">
              <a:avLst/>
            </a:prstGeom>
            <a:noFill/>
          </p:spPr>
          <p:txBody>
            <a:bodyPr wrap="square" rtlCol="0">
              <a:spAutoFit/>
            </a:bodyPr>
            <a:lstStyle/>
            <a:p>
              <a:pPr algn="ctr"/>
              <a:r>
                <a:rPr lang="en-US" altLang="zh-CN" sz="3200" b="1" dirty="0">
                  <a:ln>
                    <a:noFill/>
                  </a:ln>
                  <a:solidFill>
                    <a:schemeClr val="bg1"/>
                  </a:solidFill>
                  <a:latin typeface="DingTalk Sans" panose="00020600040101000101" pitchFamily="18" charset="0"/>
                  <a:ea typeface="DingTalk Sans" panose="00020600040101000101" pitchFamily="18" charset="0"/>
                </a:rPr>
                <a:t>02</a:t>
              </a:r>
            </a:p>
          </p:txBody>
        </p:sp>
        <p:sp>
          <p:nvSpPr>
            <p:cNvPr id="16" name="椭圆 15"/>
            <p:cNvSpPr>
              <a:spLocks noChangeAspect="1"/>
            </p:cNvSpPr>
            <p:nvPr/>
          </p:nvSpPr>
          <p:spPr>
            <a:xfrm>
              <a:off x="10987" y="2757"/>
              <a:ext cx="968" cy="907"/>
            </a:xfrm>
            <a:prstGeom prst="ellipse">
              <a:avLst/>
            </a:prstGeom>
            <a:noFill/>
            <a:ln w="79375">
              <a:gradFill>
                <a:gsLst>
                  <a:gs pos="30000">
                    <a:srgbClr val="33DDF8">
                      <a:alpha val="0"/>
                    </a:srgbClr>
                  </a:gs>
                  <a:gs pos="100000">
                    <a:srgbClr val="33DDF8"/>
                  </a:gs>
                </a:gsLst>
                <a:lin ang="39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汉仪正圆 55简" panose="00020600040101010101" charset="-122"/>
                <a:ea typeface="汉仪正圆 55简" panose="00020600040101010101" charset="-122"/>
              </a:endParaRPr>
            </a:p>
          </p:txBody>
        </p:sp>
      </p:grpSp>
      <p:sp>
        <p:nvSpPr>
          <p:cNvPr id="344"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基于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，而</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超脱于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单纯</a:t>
            </a:r>
            <a:r>
              <a:rPr lang="zh-CN" altLang="en-US" sz="2700" dirty="0">
                <a:solidFill>
                  <a:prstClr val="white"/>
                </a:solidFill>
                <a:effectLst>
                  <a:outerShdw blurRad="38100" dist="38100" dir="2700000" algn="tl" rotWithShape="0">
                    <a:srgbClr val="000000">
                      <a:alpha val="72000"/>
                    </a:srgbClr>
                  </a:outerShdw>
                </a:effectLst>
                <a:latin typeface="方正仿宋_GB2312" panose="02000000000000000000" charset="-122"/>
                <a:ea typeface="方正仿宋_GB2312" panose="02000000000000000000" charset="-122"/>
                <a:cs typeface="方正仿宋_GB2312" panose="02000000000000000000" charset="-122"/>
                <a:sym typeface="+mn-ea"/>
              </a:rPr>
              <a:t>的</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语音识别服务（</a:t>
            </a:r>
            <a:r>
              <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ASR</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），真正</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理解</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并</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读懂</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你的声音</a:t>
            </a:r>
            <a:endPar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endParaRPr>
          </a:p>
        </p:txBody>
      </p:sp>
      <p:grpSp>
        <p:nvGrpSpPr>
          <p:cNvPr id="2" name="组合 1"/>
          <p:cNvGrpSpPr>
            <a:grpSpLocks noChangeAspect="1"/>
          </p:cNvGrpSpPr>
          <p:nvPr/>
        </p:nvGrpSpPr>
        <p:grpSpPr>
          <a:xfrm>
            <a:off x="11381927" y="463828"/>
            <a:ext cx="399822" cy="792000"/>
            <a:chOff x="17792" y="462"/>
            <a:chExt cx="680" cy="1347"/>
          </a:xfrm>
        </p:grpSpPr>
        <p:sp>
          <p:nvSpPr>
            <p:cNvPr id="4" name="燕尾形 2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 name="燕尾形 2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0" name="燕尾形 23"/>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pic>
        <p:nvPicPr>
          <p:cNvPr id="7" name="图片 1">
            <a:extLst>
              <a:ext uri="{FF2B5EF4-FFF2-40B4-BE49-F238E27FC236}">
                <a16:creationId xmlns:a16="http://schemas.microsoft.com/office/drawing/2014/main" id="{0029B929-0BC9-5CB1-4D2F-BAE8A7E33D1E}"/>
              </a:ext>
            </a:extLst>
          </p:cNvPr>
          <p:cNvPicPr>
            <a:picLocks/>
          </p:cNvPicPr>
          <p:nvPr/>
        </p:nvPicPr>
        <p:blipFill>
          <a:blip r:embed="rId5"/>
          <a:stretch>
            <a:fillRect/>
          </a:stretch>
        </p:blipFill>
        <p:spPr>
          <a:xfrm>
            <a:off x="1435647" y="1494588"/>
            <a:ext cx="2880000" cy="1728000"/>
          </a:xfrm>
          <a:prstGeom prst="rect">
            <a:avLst/>
          </a:prstGeom>
          <a:effectLst>
            <a:softEdge rad="12700"/>
          </a:effectLst>
        </p:spPr>
      </p:pic>
      <p:pic>
        <p:nvPicPr>
          <p:cNvPr id="8" name="图片 7" descr="英语">
            <a:extLst>
              <a:ext uri="{FF2B5EF4-FFF2-40B4-BE49-F238E27FC236}">
                <a16:creationId xmlns:a16="http://schemas.microsoft.com/office/drawing/2014/main" id="{88C26A9A-8985-A986-50B5-D1710B45C085}"/>
              </a:ext>
            </a:extLst>
          </p:cNvPr>
          <p:cNvPicPr>
            <a:picLocks noChangeAspect="1"/>
          </p:cNvPicPr>
          <p:nvPr/>
        </p:nvPicPr>
        <p:blipFill>
          <a:blip r:embed="rId6"/>
          <a:stretch>
            <a:fillRect/>
          </a:stretch>
        </p:blipFill>
        <p:spPr>
          <a:xfrm>
            <a:off x="5890807" y="1962940"/>
            <a:ext cx="2880000" cy="17280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4"/>
          <a:srcRect/>
          <a:stretch>
            <a:fillRect/>
          </a:stretch>
        </p:blipFill>
        <p:spPr>
          <a:xfrm>
            <a:off x="-6000" y="-1270"/>
            <a:ext cx="12204000" cy="6860540"/>
          </a:xfrm>
          <a:prstGeom prst="rect">
            <a:avLst/>
          </a:prstGeom>
        </p:spPr>
      </p:pic>
      <p:sp>
        <p:nvSpPr>
          <p:cNvPr id="161" name="矩形 160"/>
          <p:cNvSpPr/>
          <p:nvPr/>
        </p:nvSpPr>
        <p:spPr>
          <a:xfrm>
            <a:off x="-5715" y="-1905"/>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4" y="299073"/>
            <a:ext cx="6060123" cy="523220"/>
          </a:xfrm>
          <a:prstGeom prst="rect">
            <a:avLst/>
          </a:prstGeom>
          <a:noFill/>
        </p:spPr>
        <p:txBody>
          <a:bodyPr wrap="square" rtlCol="0">
            <a:spAutoFit/>
          </a:bodyPr>
          <a:lstStyle/>
          <a:p>
            <a:r>
              <a:rPr lang="zh-CN" altLang="en-US" sz="28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声像科技团队评估系统</a:t>
            </a:r>
            <a:endParaRPr lang="zh-CN" altLang="en-US" sz="28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p:txBody>
      </p:sp>
      <p:grpSp>
        <p:nvGrpSpPr>
          <p:cNvPr id="9" name="组合 8"/>
          <p:cNvGrpSpPr>
            <a:grpSpLocks noChangeAspect="1"/>
          </p:cNvGrpSpPr>
          <p:nvPr/>
        </p:nvGrpSpPr>
        <p:grpSpPr>
          <a:xfrm>
            <a:off x="29210" y="249555"/>
            <a:ext cx="863357" cy="610274"/>
            <a:chOff x="10598" y="2603"/>
            <a:chExt cx="1501" cy="1061"/>
          </a:xfrm>
        </p:grpSpPr>
        <p:sp>
          <p:nvSpPr>
            <p:cNvPr id="15" name="文本框 14"/>
            <p:cNvSpPr txBox="1"/>
            <p:nvPr/>
          </p:nvSpPr>
          <p:spPr>
            <a:xfrm>
              <a:off x="10598" y="2603"/>
              <a:ext cx="1501" cy="1015"/>
            </a:xfrm>
            <a:prstGeom prst="rect">
              <a:avLst/>
            </a:prstGeom>
            <a:noFill/>
          </p:spPr>
          <p:txBody>
            <a:bodyPr wrap="square" rtlCol="0">
              <a:spAutoFit/>
            </a:bodyPr>
            <a:lstStyle/>
            <a:p>
              <a:pPr algn="ctr"/>
              <a:r>
                <a:rPr lang="en-US" altLang="zh-CN" sz="3200" b="1" dirty="0">
                  <a:ln>
                    <a:noFill/>
                  </a:ln>
                  <a:solidFill>
                    <a:schemeClr val="bg1"/>
                  </a:solidFill>
                  <a:latin typeface="DingTalk Sans" panose="00020600040101000101" pitchFamily="18" charset="0"/>
                  <a:ea typeface="DingTalk Sans" panose="00020600040101000101" pitchFamily="18" charset="0"/>
                </a:rPr>
                <a:t>02</a:t>
              </a:r>
            </a:p>
          </p:txBody>
        </p:sp>
        <p:sp>
          <p:nvSpPr>
            <p:cNvPr id="16" name="椭圆 15"/>
            <p:cNvSpPr>
              <a:spLocks noChangeAspect="1"/>
            </p:cNvSpPr>
            <p:nvPr/>
          </p:nvSpPr>
          <p:spPr>
            <a:xfrm>
              <a:off x="10987" y="2757"/>
              <a:ext cx="968" cy="907"/>
            </a:xfrm>
            <a:prstGeom prst="ellipse">
              <a:avLst/>
            </a:prstGeom>
            <a:noFill/>
            <a:ln w="79375">
              <a:gradFill>
                <a:gsLst>
                  <a:gs pos="30000">
                    <a:srgbClr val="33DDF8">
                      <a:alpha val="0"/>
                    </a:srgbClr>
                  </a:gs>
                  <a:gs pos="100000">
                    <a:srgbClr val="33DDF8"/>
                  </a:gs>
                </a:gsLst>
                <a:lin ang="39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汉仪正圆 55简" panose="00020600040101010101" charset="-122"/>
                <a:ea typeface="汉仪正圆 55简" panose="00020600040101010101" charset="-122"/>
              </a:endParaRPr>
            </a:p>
          </p:txBody>
        </p:sp>
      </p:grpSp>
      <p:sp>
        <p:nvSpPr>
          <p:cNvPr id="344"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基于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，而</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超脱于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单纯</a:t>
            </a:r>
            <a:r>
              <a:rPr lang="zh-CN" altLang="en-US" sz="2700" dirty="0">
                <a:solidFill>
                  <a:prstClr val="white"/>
                </a:solidFill>
                <a:effectLst>
                  <a:outerShdw blurRad="38100" dist="38100" dir="2700000" algn="tl" rotWithShape="0">
                    <a:srgbClr val="000000">
                      <a:alpha val="72000"/>
                    </a:srgbClr>
                  </a:outerShdw>
                </a:effectLst>
                <a:latin typeface="方正仿宋_GB2312" panose="02000000000000000000" charset="-122"/>
                <a:ea typeface="方正仿宋_GB2312" panose="02000000000000000000" charset="-122"/>
                <a:cs typeface="方正仿宋_GB2312" panose="02000000000000000000" charset="-122"/>
                <a:sym typeface="+mn-ea"/>
              </a:rPr>
              <a:t>的</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语音识别服务（</a:t>
            </a:r>
            <a:r>
              <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ASR</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），真正</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理解</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并</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读懂</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你的声音</a:t>
            </a:r>
            <a:endPar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endParaRPr>
          </a:p>
        </p:txBody>
      </p:sp>
      <p:grpSp>
        <p:nvGrpSpPr>
          <p:cNvPr id="2" name="组合 1"/>
          <p:cNvGrpSpPr>
            <a:grpSpLocks noChangeAspect="1"/>
          </p:cNvGrpSpPr>
          <p:nvPr/>
        </p:nvGrpSpPr>
        <p:grpSpPr>
          <a:xfrm>
            <a:off x="11381927" y="463828"/>
            <a:ext cx="399822" cy="792000"/>
            <a:chOff x="17792" y="462"/>
            <a:chExt cx="680" cy="1347"/>
          </a:xfrm>
        </p:grpSpPr>
        <p:sp>
          <p:nvSpPr>
            <p:cNvPr id="4" name="燕尾形 2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 name="燕尾形 2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0" name="燕尾形 23"/>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pic>
        <p:nvPicPr>
          <p:cNvPr id="7" name="图片 6">
            <a:extLst>
              <a:ext uri="{FF2B5EF4-FFF2-40B4-BE49-F238E27FC236}">
                <a16:creationId xmlns:a16="http://schemas.microsoft.com/office/drawing/2014/main" id="{3BF45A09-FF5B-27D0-4F70-42CE92977D99}"/>
              </a:ext>
            </a:extLst>
          </p:cNvPr>
          <p:cNvPicPr/>
          <p:nvPr/>
        </p:nvPicPr>
        <p:blipFill>
          <a:blip r:embed="rId5"/>
          <a:stretch>
            <a:fillRect/>
          </a:stretch>
        </p:blipFill>
        <p:spPr>
          <a:xfrm>
            <a:off x="1019174" y="1189788"/>
            <a:ext cx="2592000" cy="3456000"/>
          </a:xfrm>
          <a:prstGeom prst="rect">
            <a:avLst/>
          </a:prstGeom>
          <a:effectLst>
            <a:softEdge rad="12700"/>
          </a:effectLst>
        </p:spPr>
      </p:pic>
      <p:pic>
        <p:nvPicPr>
          <p:cNvPr id="8" name="图片 7">
            <a:extLst>
              <a:ext uri="{FF2B5EF4-FFF2-40B4-BE49-F238E27FC236}">
                <a16:creationId xmlns:a16="http://schemas.microsoft.com/office/drawing/2014/main" id="{3A98F0E9-CAC3-E658-B1FB-7684CC4C5146}"/>
              </a:ext>
            </a:extLst>
          </p:cNvPr>
          <p:cNvPicPr>
            <a:picLocks noChangeAspect="1"/>
          </p:cNvPicPr>
          <p:nvPr/>
        </p:nvPicPr>
        <p:blipFill>
          <a:blip r:embed="rId6"/>
          <a:srcRect t="3356"/>
          <a:stretch>
            <a:fillRect/>
          </a:stretch>
        </p:blipFill>
        <p:spPr>
          <a:xfrm>
            <a:off x="4169668" y="1189788"/>
            <a:ext cx="2592000" cy="3456000"/>
          </a:xfrm>
          <a:prstGeom prst="rect">
            <a:avLst/>
          </a:prstGeom>
          <a:effectLst>
            <a:softEdge rad="12700"/>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4"/>
          <a:srcRect/>
          <a:stretch>
            <a:fillRect/>
          </a:stretch>
        </p:blipFill>
        <p:spPr>
          <a:xfrm>
            <a:off x="-6000" y="-1270"/>
            <a:ext cx="12204000" cy="6860540"/>
          </a:xfrm>
          <a:prstGeom prst="rect">
            <a:avLst/>
          </a:prstGeom>
        </p:spPr>
      </p:pic>
      <p:sp>
        <p:nvSpPr>
          <p:cNvPr id="161" name="矩形 160"/>
          <p:cNvSpPr/>
          <p:nvPr/>
        </p:nvSpPr>
        <p:spPr>
          <a:xfrm>
            <a:off x="-5715" y="-3810"/>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5" y="254000"/>
            <a:ext cx="3616960" cy="584775"/>
          </a:xfrm>
          <a:prstGeom prst="rect">
            <a:avLst/>
          </a:prstGeom>
          <a:noFill/>
        </p:spPr>
        <p:txBody>
          <a:bodyPr wrap="square" rtlCol="0">
            <a:spAutoFit/>
          </a:bodyPr>
          <a:lstStyle/>
          <a:p>
            <a:pPr algn="l"/>
            <a:r>
              <a:rPr lang="zh-CN" altLang="en-US" sz="32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项目基础架构实现</a:t>
            </a:r>
            <a:endParaRPr lang="zh-CN" altLang="en-US" sz="3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p:txBody>
      </p:sp>
      <p:grpSp>
        <p:nvGrpSpPr>
          <p:cNvPr id="9" name="组合 8"/>
          <p:cNvGrpSpPr>
            <a:grpSpLocks noChangeAspect="1"/>
          </p:cNvGrpSpPr>
          <p:nvPr/>
        </p:nvGrpSpPr>
        <p:grpSpPr>
          <a:xfrm>
            <a:off x="29210" y="249555"/>
            <a:ext cx="863357" cy="610274"/>
            <a:chOff x="10598" y="2603"/>
            <a:chExt cx="1501" cy="1061"/>
          </a:xfrm>
        </p:grpSpPr>
        <p:sp>
          <p:nvSpPr>
            <p:cNvPr id="15" name="文本框 14"/>
            <p:cNvSpPr txBox="1"/>
            <p:nvPr/>
          </p:nvSpPr>
          <p:spPr>
            <a:xfrm>
              <a:off x="10598" y="2603"/>
              <a:ext cx="1501" cy="1015"/>
            </a:xfrm>
            <a:prstGeom prst="rect">
              <a:avLst/>
            </a:prstGeom>
            <a:noFill/>
          </p:spPr>
          <p:txBody>
            <a:bodyPr wrap="square" rtlCol="0">
              <a:spAutoFit/>
            </a:bodyPr>
            <a:lstStyle/>
            <a:p>
              <a:pPr algn="ctr"/>
              <a:r>
                <a:rPr lang="en-US" altLang="zh-CN" sz="3200" b="1" dirty="0">
                  <a:ln>
                    <a:noFill/>
                  </a:ln>
                  <a:solidFill>
                    <a:schemeClr val="bg1"/>
                  </a:solidFill>
                  <a:latin typeface="DingTalk Sans" panose="00020600040101000101" pitchFamily="18" charset="0"/>
                  <a:ea typeface="DingTalk Sans" panose="00020600040101000101" pitchFamily="18" charset="0"/>
                </a:rPr>
                <a:t>03</a:t>
              </a:r>
            </a:p>
          </p:txBody>
        </p:sp>
        <p:sp>
          <p:nvSpPr>
            <p:cNvPr id="21" name="椭圆 20"/>
            <p:cNvSpPr>
              <a:spLocks noChangeAspect="1"/>
            </p:cNvSpPr>
            <p:nvPr/>
          </p:nvSpPr>
          <p:spPr>
            <a:xfrm>
              <a:off x="10987" y="2757"/>
              <a:ext cx="968" cy="907"/>
            </a:xfrm>
            <a:prstGeom prst="ellipse">
              <a:avLst/>
            </a:prstGeom>
            <a:noFill/>
            <a:ln w="79375">
              <a:gradFill>
                <a:gsLst>
                  <a:gs pos="30000">
                    <a:srgbClr val="33DDF8">
                      <a:alpha val="0"/>
                    </a:srgbClr>
                  </a:gs>
                  <a:gs pos="100000">
                    <a:srgbClr val="33DDF8"/>
                  </a:gs>
                </a:gsLst>
                <a:lin ang="39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汉仪正圆 55简" panose="00020600040101010101" charset="-122"/>
                <a:ea typeface="汉仪正圆 55简" panose="00020600040101010101" charset="-122"/>
              </a:endParaRPr>
            </a:p>
          </p:txBody>
        </p:sp>
      </p:grpSp>
      <p:sp>
        <p:nvSpPr>
          <p:cNvPr id="27" name="文本框 26"/>
          <p:cNvSpPr txBox="1"/>
          <p:nvPr/>
        </p:nvSpPr>
        <p:spPr>
          <a:xfrm>
            <a:off x="1691838" y="1941006"/>
            <a:ext cx="2597863" cy="1165768"/>
          </a:xfrm>
          <a:prstGeom prst="rect">
            <a:avLst/>
          </a:prstGeom>
          <a:noFill/>
        </p:spPr>
        <p:txBody>
          <a:bodyPr wrap="square" rtlCol="0">
            <a:spAutoFit/>
          </a:bodyPr>
          <a:lstStyle/>
          <a:p>
            <a:pPr algn="l"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人工智能时代的首选语言</a:t>
            </a:r>
            <a:endPar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endParaRPr>
          </a:p>
          <a:p>
            <a:pPr algn="l"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采用</a:t>
            </a:r>
            <a:r>
              <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Python-3.10.16</a:t>
            </a: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版本</a:t>
            </a:r>
            <a:endPar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endParaRPr>
          </a:p>
          <a:p>
            <a:pPr algn="l"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编码风格遵循</a:t>
            </a:r>
            <a:r>
              <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PEP8</a:t>
            </a: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规范</a:t>
            </a:r>
          </a:p>
        </p:txBody>
      </p:sp>
      <p:sp>
        <p:nvSpPr>
          <p:cNvPr id="38" name="文本框 37"/>
          <p:cNvSpPr txBox="1"/>
          <p:nvPr/>
        </p:nvSpPr>
        <p:spPr>
          <a:xfrm>
            <a:off x="1691640" y="4169410"/>
            <a:ext cx="3098165" cy="1198880"/>
          </a:xfrm>
          <a:prstGeom prst="rect">
            <a:avLst/>
          </a:prstGeom>
          <a:noFill/>
        </p:spPr>
        <p:txBody>
          <a:bodyPr wrap="square" rtlCol="0">
            <a:spAutoFit/>
          </a:bodyPr>
          <a:lstStyle/>
          <a:p>
            <a:pPr algn="l"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全球领先的软件开发与协作平台</a:t>
            </a:r>
          </a:p>
          <a:p>
            <a:pPr algn="l"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团队协作流程遵循主流</a:t>
            </a:r>
            <a:r>
              <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Git</a:t>
            </a: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工作流规范</a:t>
            </a:r>
          </a:p>
        </p:txBody>
      </p:sp>
      <p:sp>
        <p:nvSpPr>
          <p:cNvPr id="42" name="文本框 41"/>
          <p:cNvSpPr txBox="1"/>
          <p:nvPr/>
        </p:nvSpPr>
        <p:spPr>
          <a:xfrm flipH="1">
            <a:off x="7150100" y="1842135"/>
            <a:ext cx="3241040" cy="1568450"/>
          </a:xfrm>
          <a:prstGeom prst="rect">
            <a:avLst/>
          </a:prstGeom>
          <a:noFill/>
        </p:spPr>
        <p:txBody>
          <a:bodyPr wrap="square" rtlCol="0">
            <a:spAutoFit/>
          </a:bodyPr>
          <a:lstStyle/>
          <a:p>
            <a:pPr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现代前端开发的首选</a:t>
            </a:r>
            <a:r>
              <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UI</a:t>
            </a: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框架</a:t>
            </a:r>
            <a:endPar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endParaRPr>
          </a:p>
          <a:p>
            <a:pPr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采用</a:t>
            </a:r>
            <a:r>
              <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 Ant Design 5.0 </a:t>
            </a: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版本</a:t>
            </a:r>
            <a:endPar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endParaRPr>
          </a:p>
          <a:p>
            <a:pPr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组件规范遵循阿里生态设计体系</a:t>
            </a:r>
            <a:endPar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endParaRPr>
          </a:p>
          <a:p>
            <a:pPr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视觉风格统一，支持响应式布局</a:t>
            </a:r>
          </a:p>
        </p:txBody>
      </p:sp>
      <p:sp>
        <p:nvSpPr>
          <p:cNvPr id="45" name="文本框 44"/>
          <p:cNvSpPr txBox="1"/>
          <p:nvPr/>
        </p:nvSpPr>
        <p:spPr>
          <a:xfrm flipH="1">
            <a:off x="7164070" y="4135120"/>
            <a:ext cx="3303270" cy="1568450"/>
          </a:xfrm>
          <a:prstGeom prst="rect">
            <a:avLst/>
          </a:prstGeom>
          <a:noFill/>
        </p:spPr>
        <p:txBody>
          <a:bodyPr wrap="square" rtlCol="0">
            <a:spAutoFit/>
          </a:bodyPr>
          <a:lstStyle/>
          <a:p>
            <a:pPr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全球领先的</a:t>
            </a:r>
            <a:r>
              <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AI</a:t>
            </a: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模型开源社区与服务平台</a:t>
            </a:r>
          </a:p>
          <a:p>
            <a:pPr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集成主流深度学习框架</a:t>
            </a:r>
          </a:p>
          <a:p>
            <a:pPr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模型开发与应用遵循</a:t>
            </a:r>
            <a:r>
              <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MaaS</a:t>
            </a: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理念</a:t>
            </a:r>
          </a:p>
        </p:txBody>
      </p:sp>
      <p:grpSp>
        <p:nvGrpSpPr>
          <p:cNvPr id="3" name="组合 2"/>
          <p:cNvGrpSpPr/>
          <p:nvPr/>
        </p:nvGrpSpPr>
        <p:grpSpPr>
          <a:xfrm>
            <a:off x="4659554" y="2199005"/>
            <a:ext cx="2166620" cy="2780740"/>
            <a:chOff x="5012690" y="2199005"/>
            <a:chExt cx="2166620" cy="2780740"/>
          </a:xfrm>
        </p:grpSpPr>
        <p:pic>
          <p:nvPicPr>
            <p:cNvPr id="46" name="图片 45" descr="237"/>
            <p:cNvPicPr>
              <a:picLocks noChangeAspect="1"/>
            </p:cNvPicPr>
            <p:nvPr/>
          </p:nvPicPr>
          <p:blipFill>
            <a:blip r:embed="rId5"/>
            <a:srcRect/>
            <a:stretch>
              <a:fillRect/>
            </a:stretch>
          </p:blipFill>
          <p:spPr>
            <a:xfrm>
              <a:off x="5012690" y="2199005"/>
              <a:ext cx="2166620" cy="2618105"/>
            </a:xfrm>
            <a:custGeom>
              <a:avLst/>
              <a:gdLst/>
              <a:ahLst/>
              <a:cxnLst>
                <a:cxn ang="3">
                  <a:pos x="hc" y="t"/>
                </a:cxn>
                <a:cxn ang="cd2">
                  <a:pos x="l" y="vc"/>
                </a:cxn>
                <a:cxn ang="cd4">
                  <a:pos x="hc" y="b"/>
                </a:cxn>
                <a:cxn ang="0">
                  <a:pos x="r" y="vc"/>
                </a:cxn>
              </a:cxnLst>
              <a:rect l="l" t="t" r="r" b="b"/>
              <a:pathLst>
                <a:path w="3412" h="4123">
                  <a:moveTo>
                    <a:pt x="0" y="0"/>
                  </a:moveTo>
                  <a:lnTo>
                    <a:pt x="3412" y="0"/>
                  </a:lnTo>
                  <a:lnTo>
                    <a:pt x="3412" y="4123"/>
                  </a:lnTo>
                  <a:lnTo>
                    <a:pt x="2342" y="4123"/>
                  </a:lnTo>
                  <a:cubicBezTo>
                    <a:pt x="2208" y="4023"/>
                    <a:pt x="1928" y="3957"/>
                    <a:pt x="1710" y="3961"/>
                  </a:cubicBezTo>
                  <a:cubicBezTo>
                    <a:pt x="1453" y="3955"/>
                    <a:pt x="1194" y="4039"/>
                    <a:pt x="1078" y="4123"/>
                  </a:cubicBezTo>
                  <a:lnTo>
                    <a:pt x="0" y="4123"/>
                  </a:lnTo>
                  <a:lnTo>
                    <a:pt x="0" y="0"/>
                  </a:lnTo>
                  <a:close/>
                </a:path>
              </a:pathLst>
            </a:custGeom>
          </p:spPr>
        </p:pic>
        <p:sp>
          <p:nvSpPr>
            <p:cNvPr id="47" name="椭圆 46"/>
            <p:cNvSpPr>
              <a:spLocks noChangeAspect="1"/>
            </p:cNvSpPr>
            <p:nvPr/>
          </p:nvSpPr>
          <p:spPr>
            <a:xfrm>
              <a:off x="5197827" y="4655745"/>
              <a:ext cx="1756341" cy="324000"/>
            </a:xfrm>
            <a:prstGeom prst="ellipse">
              <a:avLst/>
            </a:prstGeom>
            <a:gradFill>
              <a:gsLst>
                <a:gs pos="100000">
                  <a:srgbClr val="3D6AFD">
                    <a:alpha val="0"/>
                  </a:srgbClr>
                </a:gs>
                <a:gs pos="50000">
                  <a:srgbClr val="33DDF8">
                    <a:alpha val="25000"/>
                  </a:srgbClr>
                </a:gs>
                <a:gs pos="0">
                  <a:srgbClr val="3D6AFD">
                    <a:alpha val="0"/>
                  </a:srgbClr>
                </a:gs>
              </a:gsLst>
              <a:lin ang="21000000" scaled="0"/>
            </a:gra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sp>
        <p:nvSpPr>
          <p:cNvPr id="48" name="文本框 47"/>
          <p:cNvSpPr txBox="1"/>
          <p:nvPr/>
        </p:nvSpPr>
        <p:spPr>
          <a:xfrm>
            <a:off x="1612664" y="1397107"/>
            <a:ext cx="3089483" cy="461665"/>
          </a:xfrm>
          <a:prstGeom prst="rect">
            <a:avLst/>
          </a:prstGeom>
          <a:noFill/>
        </p:spPr>
        <p:txBody>
          <a:bodyPr wrap="square" rtlCol="0">
            <a:spAutoFit/>
          </a:bodyPr>
          <a:lstStyle/>
          <a:p>
            <a:pPr algn="l"/>
            <a:r>
              <a:rPr lang="zh-CN" altLang="en-US" sz="2400" b="1" dirty="0">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rPr>
              <a:t>编程实现：</a:t>
            </a:r>
            <a:r>
              <a:rPr lang="en-US" altLang="zh-CN" sz="2400" b="1" dirty="0">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rPr>
              <a:t>Python</a:t>
            </a:r>
            <a:endParaRPr lang="zh-CN" altLang="en-US" sz="2400" b="1" dirty="0">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endParaRPr>
          </a:p>
        </p:txBody>
      </p:sp>
      <p:sp>
        <p:nvSpPr>
          <p:cNvPr id="49" name="文本框 48"/>
          <p:cNvSpPr txBox="1"/>
          <p:nvPr/>
        </p:nvSpPr>
        <p:spPr>
          <a:xfrm>
            <a:off x="1626537" y="3643856"/>
            <a:ext cx="3333370" cy="461665"/>
          </a:xfrm>
          <a:prstGeom prst="rect">
            <a:avLst/>
          </a:prstGeom>
          <a:noFill/>
        </p:spPr>
        <p:txBody>
          <a:bodyPr wrap="square" rtlCol="0">
            <a:spAutoFit/>
          </a:bodyPr>
          <a:lstStyle/>
          <a:p>
            <a:pPr algn="l"/>
            <a:r>
              <a:rPr lang="zh-CN" altLang="en-US" sz="2400" b="1" dirty="0">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rPr>
              <a:t>团队协同：</a:t>
            </a:r>
            <a:r>
              <a:rPr lang="en-US" altLang="zh-CN" sz="2400" b="1" dirty="0" err="1">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rPr>
              <a:t>Github</a:t>
            </a:r>
            <a:endParaRPr lang="zh-CN" altLang="en-US" sz="2400" b="1" dirty="0">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endParaRPr>
          </a:p>
        </p:txBody>
      </p:sp>
      <p:sp>
        <p:nvSpPr>
          <p:cNvPr id="50" name="文本框 49"/>
          <p:cNvSpPr txBox="1"/>
          <p:nvPr/>
        </p:nvSpPr>
        <p:spPr>
          <a:xfrm>
            <a:off x="7035662" y="1380583"/>
            <a:ext cx="4166826" cy="461665"/>
          </a:xfrm>
          <a:prstGeom prst="rect">
            <a:avLst/>
          </a:prstGeom>
          <a:noFill/>
        </p:spPr>
        <p:txBody>
          <a:bodyPr wrap="square" rtlCol="0">
            <a:spAutoFit/>
          </a:bodyPr>
          <a:lstStyle/>
          <a:p>
            <a:r>
              <a:rPr lang="zh-CN" altLang="en-US" sz="2400" b="1" dirty="0">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rPr>
              <a:t>前端：</a:t>
            </a:r>
            <a:r>
              <a:rPr lang="en-US" altLang="zh-CN" sz="2400" b="1" dirty="0">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rPr>
              <a:t>Ant Design</a:t>
            </a:r>
            <a:endParaRPr lang="zh-CN" altLang="en-US" sz="2400" b="1" dirty="0">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endParaRPr>
          </a:p>
        </p:txBody>
      </p:sp>
      <p:sp>
        <p:nvSpPr>
          <p:cNvPr id="51" name="文本框 50"/>
          <p:cNvSpPr txBox="1"/>
          <p:nvPr/>
        </p:nvSpPr>
        <p:spPr>
          <a:xfrm>
            <a:off x="7035662" y="3597265"/>
            <a:ext cx="4003762" cy="461665"/>
          </a:xfrm>
          <a:prstGeom prst="rect">
            <a:avLst/>
          </a:prstGeom>
          <a:noFill/>
        </p:spPr>
        <p:txBody>
          <a:bodyPr wrap="square" rtlCol="0">
            <a:spAutoFit/>
          </a:bodyPr>
          <a:lstStyle/>
          <a:p>
            <a:r>
              <a:rPr lang="zh-CN" altLang="en-US" sz="2400" b="1" dirty="0">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rPr>
              <a:t>人工智能：</a:t>
            </a:r>
            <a:r>
              <a:rPr lang="en-US" altLang="zh-CN" sz="2400" b="1" dirty="0" err="1">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rPr>
              <a:t>ModelScope</a:t>
            </a:r>
            <a:endParaRPr lang="zh-CN" altLang="en-US" sz="2400" b="1" dirty="0">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endParaRPr>
          </a:p>
        </p:txBody>
      </p:sp>
      <p:pic>
        <p:nvPicPr>
          <p:cNvPr id="53" name="图片 52" descr="图标&#10;&#10;AI 生成的内容可能不正确。"/>
          <p:cNvPicPr>
            <a:picLocks noChangeAspect="1"/>
          </p:cNvPicPr>
          <p:nvPr/>
        </p:nvPicPr>
        <p:blipFill>
          <a:blip r:embed="rId6" cstate="print"/>
          <a:stretch>
            <a:fillRect/>
          </a:stretch>
        </p:blipFill>
        <p:spPr>
          <a:xfrm>
            <a:off x="691064" y="2062935"/>
            <a:ext cx="921600" cy="921600"/>
          </a:xfrm>
          <a:prstGeom prst="rect">
            <a:avLst/>
          </a:prstGeom>
        </p:spPr>
      </p:pic>
      <p:sp>
        <p:nvSpPr>
          <p:cNvPr id="2"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defRPr/>
            </a:pPr>
            <a:r>
              <a:rPr lang="zh-CN" altLang="en-US"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rPr>
              <a:t>分布式</a:t>
            </a:r>
            <a:r>
              <a:rPr lang="zh-CN" altLang="en-US"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服务器算力模式，</a:t>
            </a:r>
            <a:r>
              <a:rPr lang="zh-CN" altLang="en-US"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rPr>
              <a:t>前后端分离</a:t>
            </a:r>
            <a:r>
              <a:rPr lang="zh-CN" altLang="en-US"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架构设计；</a:t>
            </a:r>
            <a:r>
              <a:rPr lang="zh-CN" altLang="en-US"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rPr>
              <a:t>低耦合度，高可用性</a:t>
            </a:r>
            <a:endParaRPr lang="en-US" altLang="zh-CN"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endParaRPr>
          </a:p>
        </p:txBody>
      </p:sp>
      <p:grpSp>
        <p:nvGrpSpPr>
          <p:cNvPr id="10" name="组合 9"/>
          <p:cNvGrpSpPr>
            <a:grpSpLocks noChangeAspect="1"/>
          </p:cNvGrpSpPr>
          <p:nvPr/>
        </p:nvGrpSpPr>
        <p:grpSpPr>
          <a:xfrm rot="5400000">
            <a:off x="10852471" y="149949"/>
            <a:ext cx="399822" cy="792000"/>
            <a:chOff x="17792" y="462"/>
            <a:chExt cx="680" cy="1347"/>
          </a:xfrm>
        </p:grpSpPr>
        <p:sp>
          <p:nvSpPr>
            <p:cNvPr id="11" name="燕尾形 7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2" name="燕尾形 7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3" name="燕尾形 72"/>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pic>
        <p:nvPicPr>
          <p:cNvPr id="4" name="图片 3" descr="v2-fd3257bb65fceb34187ae9298fd241d5_b"/>
          <p:cNvPicPr>
            <a:picLocks noChangeAspect="1"/>
          </p:cNvPicPr>
          <p:nvPr/>
        </p:nvPicPr>
        <p:blipFill>
          <a:blip r:embed="rId7"/>
          <a:stretch>
            <a:fillRect/>
          </a:stretch>
        </p:blipFill>
        <p:spPr>
          <a:xfrm>
            <a:off x="10467340" y="2137410"/>
            <a:ext cx="1014730" cy="1014730"/>
          </a:xfrm>
          <a:prstGeom prst="rect">
            <a:avLst/>
          </a:prstGeom>
        </p:spPr>
      </p:pic>
      <p:pic>
        <p:nvPicPr>
          <p:cNvPr id="7" name="图片 6" descr="yO25LevkeC"/>
          <p:cNvPicPr>
            <a:picLocks noChangeAspect="1"/>
          </p:cNvPicPr>
          <p:nvPr/>
        </p:nvPicPr>
        <p:blipFill>
          <a:blip r:embed="rId8"/>
          <a:stretch>
            <a:fillRect/>
          </a:stretch>
        </p:blipFill>
        <p:spPr>
          <a:xfrm>
            <a:off x="577215" y="4234180"/>
            <a:ext cx="1059815" cy="1059815"/>
          </a:xfrm>
          <a:prstGeom prst="rect">
            <a:avLst/>
          </a:prstGeom>
        </p:spPr>
      </p:pic>
      <p:pic>
        <p:nvPicPr>
          <p:cNvPr id="8" name="图片 7" descr="701e2de401944ff790bb706411c9ffa3"/>
          <p:cNvPicPr>
            <a:picLocks noChangeAspect="1"/>
          </p:cNvPicPr>
          <p:nvPr/>
        </p:nvPicPr>
        <p:blipFill>
          <a:blip r:embed="rId9"/>
          <a:srcRect r="81970"/>
          <a:stretch>
            <a:fillRect/>
          </a:stretch>
        </p:blipFill>
        <p:spPr>
          <a:xfrm>
            <a:off x="10467340" y="4735830"/>
            <a:ext cx="1373505" cy="64833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4"/>
          <a:srcRect/>
          <a:stretch>
            <a:fillRect/>
          </a:stretch>
        </p:blipFill>
        <p:spPr>
          <a:xfrm>
            <a:off x="-6000" y="-1270"/>
            <a:ext cx="12204000" cy="6860540"/>
          </a:xfrm>
          <a:prstGeom prst="rect">
            <a:avLst/>
          </a:prstGeom>
        </p:spPr>
      </p:pic>
      <p:sp>
        <p:nvSpPr>
          <p:cNvPr id="161" name="矩形 160"/>
          <p:cNvSpPr/>
          <p:nvPr/>
        </p:nvSpPr>
        <p:spPr>
          <a:xfrm>
            <a:off x="-5715" y="-3810"/>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3" name="圆角矩形 2"/>
          <p:cNvSpPr/>
          <p:nvPr/>
        </p:nvSpPr>
        <p:spPr>
          <a:xfrm>
            <a:off x="1058143" y="1017987"/>
            <a:ext cx="9720000" cy="4860000"/>
          </a:xfrm>
          <a:prstGeom prst="roundRect">
            <a:avLst>
              <a:gd name="adj" fmla="val 1472"/>
            </a:avLst>
          </a:prstGeom>
          <a:noFill/>
          <a:ln w="22225">
            <a:gradFill>
              <a:gsLst>
                <a:gs pos="100000">
                  <a:srgbClr val="3D6AFD"/>
                </a:gs>
                <a:gs pos="50000">
                  <a:srgbClr val="33DDF8"/>
                </a:gs>
                <a:gs pos="0">
                  <a:srgbClr val="3D6AFD"/>
                </a:gs>
              </a:gsLst>
              <a:lin ang="27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noFill/>
              </a:ln>
              <a:noFill/>
              <a:ea typeface="汉仪正圆 55简" panose="00020600040101010101" charset="-122"/>
            </a:endParaRPr>
          </a:p>
        </p:txBody>
      </p:sp>
      <p:grpSp>
        <p:nvGrpSpPr>
          <p:cNvPr id="14" name="组合 13"/>
          <p:cNvGrpSpPr/>
          <p:nvPr/>
        </p:nvGrpSpPr>
        <p:grpSpPr>
          <a:xfrm>
            <a:off x="1158944" y="1184915"/>
            <a:ext cx="4778779" cy="2063194"/>
            <a:chOff x="3083" y="3528"/>
            <a:chExt cx="6007" cy="2626"/>
          </a:xfrm>
        </p:grpSpPr>
        <p:sp>
          <p:nvSpPr>
            <p:cNvPr id="6" name="圆角矩形 5"/>
            <p:cNvSpPr/>
            <p:nvPr/>
          </p:nvSpPr>
          <p:spPr>
            <a:xfrm>
              <a:off x="3196" y="3528"/>
              <a:ext cx="2434" cy="550"/>
            </a:xfrm>
            <a:prstGeom prst="roundRect">
              <a:avLst>
                <a:gd name="adj" fmla="val 25372"/>
              </a:avLst>
            </a:prstGeom>
            <a:gradFill>
              <a:gsLst>
                <a:gs pos="100000">
                  <a:srgbClr val="64C8DD"/>
                </a:gs>
                <a:gs pos="15000">
                  <a:srgbClr val="3D6AFD"/>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latin typeface="DingTalk Sans" panose="00020600040101000101" pitchFamily="18" charset="0"/>
                  <a:ea typeface="DingTalk Sans" panose="00020600040101000101" pitchFamily="18" charset="0"/>
                </a:rPr>
                <a:t>Spring AI</a:t>
              </a:r>
              <a:endParaRPr lang="zh-CN" altLang="en-US" b="1" dirty="0">
                <a:latin typeface="DingTalk Sans" panose="00020600040101000101" pitchFamily="18" charset="0"/>
                <a:ea typeface="DingTalk Sans" panose="00020600040101000101" pitchFamily="18" charset="0"/>
              </a:endParaRPr>
            </a:p>
          </p:txBody>
        </p:sp>
        <p:sp>
          <p:nvSpPr>
            <p:cNvPr id="18" name="文本框 17"/>
            <p:cNvSpPr txBox="1"/>
            <p:nvPr/>
          </p:nvSpPr>
          <p:spPr>
            <a:xfrm>
              <a:off x="3083" y="4209"/>
              <a:ext cx="6007" cy="1945"/>
            </a:xfrm>
            <a:prstGeom prst="rect">
              <a:avLst/>
            </a:prstGeom>
            <a:noFill/>
          </p:spPr>
          <p:txBody>
            <a:bodyPr wrap="square" rtlCol="0">
              <a:spAutoFit/>
            </a:bodyPr>
            <a:lstStyle/>
            <a:p>
              <a:pPr>
                <a:lnSpc>
                  <a:spcPct val="150000"/>
                </a:lnSpc>
              </a:pPr>
              <a:r>
                <a:rPr lang="zh-CN" altLang="en-US" sz="1600" dirty="0">
                  <a:solidFill>
                    <a:srgbClr val="FAFAFC"/>
                  </a:solidFill>
                  <a:latin typeface="钉钉进步体" panose="00020600040101010101" pitchFamily="18" charset="-122"/>
                  <a:ea typeface="钉钉进步体" panose="00020600040101010101" pitchFamily="18" charset="-122"/>
                  <a:sym typeface="+mn-ea"/>
                </a:rPr>
                <a:t>简化大语言模型与 </a:t>
              </a:r>
              <a:r>
                <a:rPr lang="en-US" altLang="zh-CN" sz="1600" dirty="0">
                  <a:solidFill>
                    <a:srgbClr val="FAFAFC"/>
                  </a:solidFill>
                  <a:latin typeface="钉钉进步体" panose="00020600040101010101" pitchFamily="18" charset="-122"/>
                  <a:ea typeface="钉钉进步体" panose="00020600040101010101" pitchFamily="18" charset="-122"/>
                  <a:sym typeface="+mn-ea"/>
                </a:rPr>
                <a:t>Spring </a:t>
              </a:r>
              <a:r>
                <a:rPr lang="zh-CN" altLang="en-US" sz="1600" dirty="0">
                  <a:solidFill>
                    <a:srgbClr val="FAFAFC"/>
                  </a:solidFill>
                  <a:latin typeface="钉钉进步体" panose="00020600040101010101" pitchFamily="18" charset="-122"/>
                  <a:ea typeface="钉钉进步体" panose="00020600040101010101" pitchFamily="18" charset="-122"/>
                  <a:sym typeface="+mn-ea"/>
                </a:rPr>
                <a:t>应用的集成流程</a:t>
              </a:r>
              <a:endParaRPr lang="en-US" altLang="zh-CN" sz="1600" dirty="0">
                <a:solidFill>
                  <a:srgbClr val="FAFAFC"/>
                </a:solidFill>
                <a:latin typeface="钉钉进步体" panose="00020600040101010101" pitchFamily="18" charset="-122"/>
                <a:ea typeface="钉钉进步体" panose="00020600040101010101" pitchFamily="18" charset="-122"/>
                <a:sym typeface="+mn-ea"/>
              </a:endParaRPr>
            </a:p>
            <a:p>
              <a:pPr>
                <a:lnSpc>
                  <a:spcPct val="150000"/>
                </a:lnSpc>
              </a:pPr>
              <a:r>
                <a:rPr lang="zh-CN" altLang="en-US" sz="1600" dirty="0">
                  <a:solidFill>
                    <a:srgbClr val="FAFAFC"/>
                  </a:solidFill>
                  <a:latin typeface="钉钉进步体" panose="00020600040101010101" pitchFamily="18" charset="-122"/>
                  <a:ea typeface="钉钉进步体" panose="00020600040101010101" pitchFamily="18" charset="-122"/>
                  <a:sym typeface="+mn-ea"/>
                </a:rPr>
                <a:t>支持多模型对接、工具链编排等 </a:t>
              </a:r>
              <a:r>
                <a:rPr lang="en-US" altLang="zh-CN" sz="1600" dirty="0">
                  <a:solidFill>
                    <a:srgbClr val="FAFAFC"/>
                  </a:solidFill>
                  <a:latin typeface="钉钉进步体" panose="00020600040101010101" pitchFamily="18" charset="-122"/>
                  <a:ea typeface="钉钉进步体" panose="00020600040101010101" pitchFamily="18" charset="-122"/>
                  <a:sym typeface="+mn-ea"/>
                </a:rPr>
                <a:t>AI </a:t>
              </a:r>
              <a:r>
                <a:rPr lang="zh-CN" altLang="en-US" sz="1600" dirty="0">
                  <a:solidFill>
                    <a:srgbClr val="FAFAFC"/>
                  </a:solidFill>
                  <a:latin typeface="钉钉进步体" panose="00020600040101010101" pitchFamily="18" charset="-122"/>
                  <a:ea typeface="钉钉进步体" panose="00020600040101010101" pitchFamily="18" charset="-122"/>
                  <a:sym typeface="+mn-ea"/>
                </a:rPr>
                <a:t>能力</a:t>
              </a:r>
              <a:endParaRPr lang="en-US" altLang="zh-CN" sz="1600" dirty="0">
                <a:solidFill>
                  <a:srgbClr val="FAFAFC"/>
                </a:solidFill>
                <a:latin typeface="钉钉进步体" panose="00020600040101010101" pitchFamily="18" charset="-122"/>
                <a:ea typeface="钉钉进步体" panose="00020600040101010101" pitchFamily="18" charset="-122"/>
                <a:sym typeface="+mn-ea"/>
              </a:endParaRPr>
            </a:p>
            <a:p>
              <a:pPr>
                <a:lnSpc>
                  <a:spcPct val="150000"/>
                </a:lnSpc>
              </a:pPr>
              <a:r>
                <a:rPr lang="en-US" altLang="zh-CN" sz="1600" dirty="0">
                  <a:solidFill>
                    <a:srgbClr val="FAFAFC"/>
                  </a:solidFill>
                  <a:latin typeface="钉钉进步体" panose="00020600040101010101" pitchFamily="18" charset="-122"/>
                  <a:ea typeface="钉钉进步体" panose="00020600040101010101" pitchFamily="18" charset="-122"/>
                  <a:sym typeface="+mn-ea"/>
                </a:rPr>
                <a:t>Spring </a:t>
              </a:r>
              <a:r>
                <a:rPr lang="zh-CN" altLang="en-US" sz="1600" dirty="0">
                  <a:solidFill>
                    <a:srgbClr val="FAFAFC"/>
                  </a:solidFill>
                  <a:latin typeface="钉钉进步体" panose="00020600040101010101" pitchFamily="18" charset="-122"/>
                  <a:ea typeface="钉钉进步体" panose="00020600040101010101" pitchFamily="18" charset="-122"/>
                  <a:sym typeface="+mn-ea"/>
                </a:rPr>
                <a:t>生态下的 </a:t>
              </a:r>
              <a:r>
                <a:rPr lang="en-US" altLang="zh-CN" sz="1600" dirty="0">
                  <a:solidFill>
                    <a:srgbClr val="FAFAFC"/>
                  </a:solidFill>
                  <a:latin typeface="钉钉进步体" panose="00020600040101010101" pitchFamily="18" charset="-122"/>
                  <a:ea typeface="钉钉进步体" panose="00020600040101010101" pitchFamily="18" charset="-122"/>
                  <a:sym typeface="+mn-ea"/>
                </a:rPr>
                <a:t>AI </a:t>
              </a:r>
              <a:r>
                <a:rPr lang="zh-CN" altLang="en-US" sz="1600" dirty="0">
                  <a:solidFill>
                    <a:srgbClr val="FAFAFC"/>
                  </a:solidFill>
                  <a:latin typeface="钉钉进步体" panose="00020600040101010101" pitchFamily="18" charset="-122"/>
                  <a:ea typeface="钉钉进步体" panose="00020600040101010101" pitchFamily="18" charset="-122"/>
                  <a:sym typeface="+mn-ea"/>
                </a:rPr>
                <a:t>应用开发框架</a:t>
              </a:r>
              <a:endParaRPr lang="en-US" altLang="zh-CN" sz="1600" dirty="0">
                <a:solidFill>
                  <a:srgbClr val="FAFAFC"/>
                </a:solidFill>
                <a:latin typeface="钉钉进步体" panose="00020600040101010101" pitchFamily="18" charset="-122"/>
                <a:ea typeface="钉钉进步体" panose="00020600040101010101" pitchFamily="18" charset="-122"/>
                <a:sym typeface="+mn-ea"/>
              </a:endParaRPr>
            </a:p>
            <a:p>
              <a:pPr>
                <a:lnSpc>
                  <a:spcPct val="150000"/>
                </a:lnSpc>
              </a:pPr>
              <a:r>
                <a:rPr lang="zh-CN" altLang="en-US" sz="1600" dirty="0">
                  <a:solidFill>
                    <a:srgbClr val="FAFAFC"/>
                  </a:solidFill>
                  <a:latin typeface="钉钉进步体" panose="00020600040101010101" pitchFamily="18" charset="-122"/>
                  <a:ea typeface="钉钉进步体" panose="00020600040101010101" pitchFamily="18" charset="-122"/>
                  <a:sym typeface="+mn-ea"/>
                </a:rPr>
                <a:t>助力高效构建企业级智能应用</a:t>
              </a:r>
              <a:endParaRPr lang="en-US" altLang="zh-CN" sz="1600" dirty="0">
                <a:solidFill>
                  <a:srgbClr val="FAFAFC"/>
                </a:solidFill>
                <a:latin typeface="钉钉进步体" panose="00020600040101010101" pitchFamily="18" charset="-122"/>
                <a:ea typeface="钉钉进步体" panose="00020600040101010101" pitchFamily="18" charset="-122"/>
                <a:sym typeface="+mn-ea"/>
              </a:endParaRPr>
            </a:p>
          </p:txBody>
        </p:sp>
      </p:grpSp>
      <p:cxnSp>
        <p:nvCxnSpPr>
          <p:cNvPr id="8" name="直接连接符 7"/>
          <p:cNvCxnSpPr>
            <a:stCxn id="3" idx="1"/>
            <a:endCxn id="7" idx="1"/>
          </p:cNvCxnSpPr>
          <p:nvPr/>
        </p:nvCxnSpPr>
        <p:spPr>
          <a:xfrm flipV="1">
            <a:off x="1058143" y="3427095"/>
            <a:ext cx="3769068" cy="20892"/>
          </a:xfrm>
          <a:prstGeom prst="line">
            <a:avLst/>
          </a:prstGeom>
          <a:ln w="22225" cmpd="sng">
            <a:gradFill>
              <a:gsLst>
                <a:gs pos="0">
                  <a:srgbClr val="33DDF8">
                    <a:alpha val="5000"/>
                  </a:srgbClr>
                </a:gs>
                <a:gs pos="100000">
                  <a:srgbClr val="3D6AFD"/>
                </a:gs>
              </a:gsLst>
              <a:lin ang="10800000" scaled="1"/>
            </a:gradFill>
            <a:prstDash val="sysDash"/>
          </a:ln>
        </p:spPr>
        <p:style>
          <a:lnRef idx="1">
            <a:schemeClr val="accent1"/>
          </a:lnRef>
          <a:fillRef idx="0">
            <a:schemeClr val="accent1"/>
          </a:fillRef>
          <a:effectRef idx="0">
            <a:schemeClr val="accent1"/>
          </a:effectRef>
          <a:fontRef idx="minor">
            <a:schemeClr val="tx1"/>
          </a:fontRef>
        </p:style>
      </p:cxnSp>
      <p:grpSp>
        <p:nvGrpSpPr>
          <p:cNvPr id="45" name="组合 44"/>
          <p:cNvGrpSpPr/>
          <p:nvPr/>
        </p:nvGrpSpPr>
        <p:grpSpPr>
          <a:xfrm>
            <a:off x="4827211" y="2077095"/>
            <a:ext cx="2160000" cy="2700000"/>
            <a:chOff x="4907485" y="2110930"/>
            <a:chExt cx="2160000" cy="2700000"/>
          </a:xfrm>
        </p:grpSpPr>
        <p:sp>
          <p:nvSpPr>
            <p:cNvPr id="41" name="椭圆 40"/>
            <p:cNvSpPr>
              <a:spLocks noChangeAspect="1"/>
            </p:cNvSpPr>
            <p:nvPr/>
          </p:nvSpPr>
          <p:spPr>
            <a:xfrm>
              <a:off x="4967634" y="4427203"/>
              <a:ext cx="1957098" cy="361034"/>
            </a:xfrm>
            <a:prstGeom prst="ellipse">
              <a:avLst/>
            </a:prstGeom>
            <a:gradFill>
              <a:gsLst>
                <a:gs pos="50000">
                  <a:srgbClr val="33DDF8">
                    <a:alpha val="25000"/>
                  </a:srgbClr>
                </a:gs>
                <a:gs pos="100000">
                  <a:srgbClr val="3D6AFD">
                    <a:alpha val="0"/>
                  </a:srgbClr>
                </a:gs>
                <a:gs pos="0">
                  <a:srgbClr val="3D6AFD">
                    <a:alpha val="0"/>
                  </a:srgbClr>
                </a:gs>
              </a:gsLst>
              <a:lin ang="10800000" scaled="0"/>
            </a:gra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pic>
          <p:nvPicPr>
            <p:cNvPr id="7" name="图片 6" descr="/Users/weiqingqing/Desktop/图片3.png图片3"/>
            <p:cNvPicPr/>
            <p:nvPr/>
          </p:nvPicPr>
          <p:blipFill>
            <a:blip r:embed="rId5"/>
            <a:srcRect/>
            <a:stretch>
              <a:fillRect/>
            </a:stretch>
          </p:blipFill>
          <p:spPr>
            <a:xfrm>
              <a:off x="4907485" y="2110930"/>
              <a:ext cx="2160000" cy="2700000"/>
            </a:xfrm>
            <a:prstGeom prst="rect">
              <a:avLst/>
            </a:prstGeom>
          </p:spPr>
        </p:pic>
      </p:grpSp>
      <p:sp>
        <p:nvSpPr>
          <p:cNvPr id="60" name="文本框 59"/>
          <p:cNvSpPr txBox="1"/>
          <p:nvPr/>
        </p:nvSpPr>
        <p:spPr>
          <a:xfrm>
            <a:off x="983615" y="254000"/>
            <a:ext cx="3616960" cy="584775"/>
          </a:xfrm>
          <a:prstGeom prst="rect">
            <a:avLst/>
          </a:prstGeom>
          <a:noFill/>
        </p:spPr>
        <p:txBody>
          <a:bodyPr wrap="square" rtlCol="0">
            <a:spAutoFit/>
          </a:bodyPr>
          <a:lstStyle/>
          <a:p>
            <a:pPr algn="l"/>
            <a:r>
              <a:rPr lang="zh-CN" altLang="en-US" sz="32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项目解决方案</a:t>
            </a:r>
            <a:endParaRPr lang="zh-CN" altLang="en-US" sz="3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p:txBody>
      </p:sp>
      <p:grpSp>
        <p:nvGrpSpPr>
          <p:cNvPr id="9" name="组合 8"/>
          <p:cNvGrpSpPr>
            <a:grpSpLocks noChangeAspect="1"/>
          </p:cNvGrpSpPr>
          <p:nvPr/>
        </p:nvGrpSpPr>
        <p:grpSpPr>
          <a:xfrm>
            <a:off x="29210" y="249555"/>
            <a:ext cx="863357" cy="610274"/>
            <a:chOff x="10598" y="2603"/>
            <a:chExt cx="1501" cy="1061"/>
          </a:xfrm>
        </p:grpSpPr>
        <p:sp>
          <p:nvSpPr>
            <p:cNvPr id="15" name="文本框 14"/>
            <p:cNvSpPr txBox="1"/>
            <p:nvPr/>
          </p:nvSpPr>
          <p:spPr>
            <a:xfrm>
              <a:off x="10598" y="2603"/>
              <a:ext cx="1501" cy="1015"/>
            </a:xfrm>
            <a:prstGeom prst="rect">
              <a:avLst/>
            </a:prstGeom>
            <a:noFill/>
          </p:spPr>
          <p:txBody>
            <a:bodyPr wrap="square" rtlCol="0">
              <a:spAutoFit/>
            </a:bodyPr>
            <a:lstStyle/>
            <a:p>
              <a:pPr algn="ctr"/>
              <a:r>
                <a:rPr lang="en-US" altLang="zh-CN" sz="3200" b="1" dirty="0">
                  <a:ln>
                    <a:noFill/>
                  </a:ln>
                  <a:solidFill>
                    <a:schemeClr val="bg1"/>
                  </a:solidFill>
                  <a:latin typeface="DingTalk Sans" panose="00020600040101000101" pitchFamily="18" charset="0"/>
                  <a:ea typeface="DingTalk Sans" panose="00020600040101000101" pitchFamily="18" charset="0"/>
                </a:rPr>
                <a:t>03</a:t>
              </a:r>
            </a:p>
          </p:txBody>
        </p:sp>
        <p:sp>
          <p:nvSpPr>
            <p:cNvPr id="21" name="椭圆 20"/>
            <p:cNvSpPr>
              <a:spLocks noChangeAspect="1"/>
            </p:cNvSpPr>
            <p:nvPr/>
          </p:nvSpPr>
          <p:spPr>
            <a:xfrm>
              <a:off x="10987" y="2757"/>
              <a:ext cx="968" cy="907"/>
            </a:xfrm>
            <a:prstGeom prst="ellipse">
              <a:avLst/>
            </a:prstGeom>
            <a:noFill/>
            <a:ln w="79375">
              <a:gradFill>
                <a:gsLst>
                  <a:gs pos="30000">
                    <a:srgbClr val="33DDF8">
                      <a:alpha val="0"/>
                    </a:srgbClr>
                  </a:gs>
                  <a:gs pos="100000">
                    <a:srgbClr val="33DDF8"/>
                  </a:gs>
                </a:gsLst>
                <a:lin ang="39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汉仪正圆 55简" panose="00020600040101010101" charset="-122"/>
                <a:ea typeface="汉仪正圆 55简" panose="00020600040101010101" charset="-122"/>
              </a:endParaRPr>
            </a:p>
          </p:txBody>
        </p:sp>
      </p:grpSp>
      <p:grpSp>
        <p:nvGrpSpPr>
          <p:cNvPr id="25" name="组合 24"/>
          <p:cNvGrpSpPr>
            <a:grpSpLocks noChangeAspect="1"/>
          </p:cNvGrpSpPr>
          <p:nvPr/>
        </p:nvGrpSpPr>
        <p:grpSpPr>
          <a:xfrm>
            <a:off x="11363960" y="375920"/>
            <a:ext cx="399822" cy="792000"/>
            <a:chOff x="17792" y="462"/>
            <a:chExt cx="680" cy="1347"/>
          </a:xfrm>
        </p:grpSpPr>
        <p:sp>
          <p:nvSpPr>
            <p:cNvPr id="28" name="燕尾形 27"/>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30" name="燕尾形 29"/>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33" name="燕尾形 32"/>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sp>
        <p:nvSpPr>
          <p:cNvPr id="24"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defRPr/>
            </a:pPr>
            <a:r>
              <a:rPr lang="en-US" altLang="zh-CN"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A800</a:t>
            </a:r>
            <a:r>
              <a:rPr lang="zh-CN" altLang="en-US"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a:t>
            </a:r>
            <a:r>
              <a:rPr lang="en-US" altLang="zh-CN"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RTX5080</a:t>
            </a:r>
            <a:r>
              <a:rPr lang="zh-CN" altLang="en-US"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等</a:t>
            </a:r>
            <a:r>
              <a:rPr lang="zh-CN" altLang="en-US"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rPr>
              <a:t>算力集群</a:t>
            </a:r>
            <a:r>
              <a:rPr lang="zh-CN" altLang="en-US"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，借由</a:t>
            </a:r>
            <a:r>
              <a:rPr lang="en-US" altLang="zh-CN"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FRP          </a:t>
            </a:r>
            <a:r>
              <a:rPr lang="zh-CN" altLang="en-US"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构建</a:t>
            </a:r>
            <a:r>
              <a:rPr lang="zh-CN" altLang="en-US"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rPr>
              <a:t>内网穿透</a:t>
            </a:r>
            <a:r>
              <a:rPr lang="zh-CN" altLang="en-US"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，实现</a:t>
            </a:r>
            <a:r>
              <a:rPr lang="zh-CN" altLang="en-US"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rPr>
              <a:t>算力协同</a:t>
            </a:r>
            <a:endParaRPr lang="en-US" altLang="zh-CN"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endParaRPr>
          </a:p>
        </p:txBody>
      </p:sp>
      <p:cxnSp>
        <p:nvCxnSpPr>
          <p:cNvPr id="47" name="直接连接符 46"/>
          <p:cNvCxnSpPr>
            <a:stCxn id="3" idx="3"/>
            <a:endCxn id="7" idx="3"/>
          </p:cNvCxnSpPr>
          <p:nvPr/>
        </p:nvCxnSpPr>
        <p:spPr>
          <a:xfrm flipH="1" flipV="1">
            <a:off x="6987211" y="3427095"/>
            <a:ext cx="3790932" cy="20892"/>
          </a:xfrm>
          <a:prstGeom prst="line">
            <a:avLst/>
          </a:prstGeom>
          <a:ln w="22225" cmpd="sng">
            <a:gradFill>
              <a:gsLst>
                <a:gs pos="0">
                  <a:srgbClr val="33DDF8">
                    <a:alpha val="5000"/>
                  </a:srgbClr>
                </a:gs>
                <a:gs pos="100000">
                  <a:srgbClr val="3D6AFD"/>
                </a:gs>
              </a:gsLst>
              <a:lin ang="10800000" scaled="1"/>
            </a:gradFill>
            <a:prstDash val="sysDash"/>
          </a:ln>
        </p:spPr>
        <p:style>
          <a:lnRef idx="1">
            <a:schemeClr val="accent1"/>
          </a:lnRef>
          <a:fillRef idx="0">
            <a:schemeClr val="accent1"/>
          </a:fillRef>
          <a:effectRef idx="0">
            <a:schemeClr val="accent1"/>
          </a:effectRef>
          <a:fontRef idx="minor">
            <a:schemeClr val="tx1"/>
          </a:fontRef>
        </p:style>
      </p:cxnSp>
      <p:cxnSp>
        <p:nvCxnSpPr>
          <p:cNvPr id="50" name="直接连接符 49"/>
          <p:cNvCxnSpPr>
            <a:stCxn id="3" idx="0"/>
            <a:endCxn id="7" idx="0"/>
          </p:cNvCxnSpPr>
          <p:nvPr/>
        </p:nvCxnSpPr>
        <p:spPr>
          <a:xfrm flipH="1">
            <a:off x="5907211" y="1017987"/>
            <a:ext cx="10932" cy="1059108"/>
          </a:xfrm>
          <a:prstGeom prst="line">
            <a:avLst/>
          </a:prstGeom>
          <a:ln w="22225" cmpd="sng">
            <a:gradFill>
              <a:gsLst>
                <a:gs pos="0">
                  <a:srgbClr val="33DDF8">
                    <a:alpha val="5000"/>
                  </a:srgbClr>
                </a:gs>
                <a:gs pos="100000">
                  <a:srgbClr val="3D6AFD"/>
                </a:gs>
              </a:gsLst>
              <a:lin ang="10800000" scaled="1"/>
            </a:gradFill>
            <a:prstDash val="sysDash"/>
          </a:ln>
        </p:spPr>
        <p:style>
          <a:lnRef idx="1">
            <a:schemeClr val="accent1"/>
          </a:lnRef>
          <a:fillRef idx="0">
            <a:schemeClr val="accent1"/>
          </a:fillRef>
          <a:effectRef idx="0">
            <a:schemeClr val="accent1"/>
          </a:effectRef>
          <a:fontRef idx="minor">
            <a:schemeClr val="tx1"/>
          </a:fontRef>
        </p:style>
      </p:cxnSp>
      <p:cxnSp>
        <p:nvCxnSpPr>
          <p:cNvPr id="56" name="直接连接符 55"/>
          <p:cNvCxnSpPr>
            <a:stCxn id="3" idx="2"/>
            <a:endCxn id="7" idx="2"/>
          </p:cNvCxnSpPr>
          <p:nvPr/>
        </p:nvCxnSpPr>
        <p:spPr>
          <a:xfrm flipH="1" flipV="1">
            <a:off x="5907211" y="4777095"/>
            <a:ext cx="10932" cy="1100892"/>
          </a:xfrm>
          <a:prstGeom prst="line">
            <a:avLst/>
          </a:prstGeom>
          <a:ln w="22225" cmpd="sng">
            <a:gradFill>
              <a:gsLst>
                <a:gs pos="0">
                  <a:srgbClr val="33DDF8">
                    <a:alpha val="5000"/>
                  </a:srgbClr>
                </a:gs>
                <a:gs pos="100000">
                  <a:srgbClr val="3D6AFD"/>
                </a:gs>
              </a:gsLst>
              <a:lin ang="10800000" scaled="1"/>
            </a:gradFill>
            <a:prstDash val="sysDash"/>
          </a:ln>
        </p:spPr>
        <p:style>
          <a:lnRef idx="1">
            <a:schemeClr val="accent1"/>
          </a:lnRef>
          <a:fillRef idx="0">
            <a:schemeClr val="accent1"/>
          </a:fillRef>
          <a:effectRef idx="0">
            <a:schemeClr val="accent1"/>
          </a:effectRef>
          <a:fontRef idx="minor">
            <a:schemeClr val="tx1"/>
          </a:fontRef>
        </p:style>
      </p:cxnSp>
      <p:sp>
        <p:nvSpPr>
          <p:cNvPr id="2" name="圆角矩形 5"/>
          <p:cNvSpPr/>
          <p:nvPr/>
        </p:nvSpPr>
        <p:spPr>
          <a:xfrm>
            <a:off x="1253346" y="3627013"/>
            <a:ext cx="2340754" cy="479319"/>
          </a:xfrm>
          <a:prstGeom prst="roundRect">
            <a:avLst>
              <a:gd name="adj" fmla="val 25372"/>
            </a:avLst>
          </a:prstGeom>
          <a:gradFill>
            <a:gsLst>
              <a:gs pos="100000">
                <a:srgbClr val="64C8DD"/>
              </a:gs>
              <a:gs pos="15000">
                <a:srgbClr val="3D6AFD"/>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latin typeface="DingTalk Sans" panose="00020600040101000101" pitchFamily="18" charset="0"/>
                <a:ea typeface="DingTalk Sans" panose="00020600040101000101" pitchFamily="18" charset="0"/>
              </a:rPr>
              <a:t>       Elasticsearch</a:t>
            </a:r>
            <a:endParaRPr lang="zh-CN" altLang="en-US" b="1" dirty="0">
              <a:latin typeface="DingTalk Sans" panose="00020600040101000101" pitchFamily="18" charset="0"/>
              <a:ea typeface="DingTalk Sans" panose="00020600040101000101" pitchFamily="18" charset="0"/>
            </a:endParaRPr>
          </a:p>
        </p:txBody>
      </p:sp>
      <p:sp>
        <p:nvSpPr>
          <p:cNvPr id="4" name="文本框 3"/>
          <p:cNvSpPr txBox="1"/>
          <p:nvPr/>
        </p:nvSpPr>
        <p:spPr>
          <a:xfrm>
            <a:off x="1158945" y="4187257"/>
            <a:ext cx="4341922" cy="1527791"/>
          </a:xfrm>
          <a:prstGeom prst="rect">
            <a:avLst/>
          </a:prstGeom>
          <a:noFill/>
        </p:spPr>
        <p:txBody>
          <a:bodyPr wrap="square" rtlCol="0">
            <a:spAutoFit/>
          </a:bodyPr>
          <a:lstStyle>
            <a:defPPr>
              <a:defRPr lang="zh-CN"/>
            </a:defPPr>
            <a:lvl1pPr algn="r" fontAlgn="auto">
              <a:lnSpc>
                <a:spcPct val="150000"/>
              </a:lnSpc>
              <a:defRPr sz="1600" b="0" i="0">
                <a:solidFill>
                  <a:srgbClr val="FAFAFC"/>
                </a:solidFill>
                <a:effectLst/>
                <a:latin typeface="钉钉进步体" panose="00020600040101010101" pitchFamily="18" charset="-122"/>
                <a:ea typeface="钉钉进步体" panose="00020600040101010101" pitchFamily="18" charset="-122"/>
              </a:defRPr>
            </a:lvl1pPr>
          </a:lstStyle>
          <a:p>
            <a:pPr algn="l"/>
            <a:r>
              <a:rPr lang="zh-CN" altLang="en-US" dirty="0"/>
              <a:t>分布式搜索与分析引擎</a:t>
            </a:r>
            <a:endParaRPr lang="en-US" altLang="zh-CN" dirty="0"/>
          </a:p>
          <a:p>
            <a:pPr algn="l"/>
            <a:r>
              <a:rPr lang="zh-CN" altLang="en-US" dirty="0"/>
              <a:t>支持海量数据实时搜索与分析</a:t>
            </a:r>
            <a:endParaRPr lang="en-US" altLang="zh-CN" dirty="0"/>
          </a:p>
          <a:p>
            <a:pPr algn="l"/>
            <a:r>
              <a:rPr lang="zh-CN" altLang="en-US" dirty="0"/>
              <a:t>具备高可用、可扩展的集群架构</a:t>
            </a:r>
            <a:endParaRPr lang="en-US" altLang="zh-CN" dirty="0"/>
          </a:p>
          <a:p>
            <a:pPr algn="l"/>
            <a:r>
              <a:rPr lang="zh-CN" altLang="en-US" dirty="0"/>
              <a:t>广泛用于日志分析、商品搜索等场景</a:t>
            </a:r>
            <a:endParaRPr lang="zh-CN" altLang="en-US" dirty="0">
              <a:sym typeface="+mn-ea"/>
            </a:endParaRPr>
          </a:p>
        </p:txBody>
      </p:sp>
      <p:grpSp>
        <p:nvGrpSpPr>
          <p:cNvPr id="44" name="组合 43"/>
          <p:cNvGrpSpPr/>
          <p:nvPr/>
        </p:nvGrpSpPr>
        <p:grpSpPr>
          <a:xfrm>
            <a:off x="6471518" y="3595249"/>
            <a:ext cx="4181994" cy="2073410"/>
            <a:chOff x="2697" y="3526"/>
            <a:chExt cx="5193" cy="2639"/>
          </a:xfrm>
        </p:grpSpPr>
        <p:sp>
          <p:nvSpPr>
            <p:cNvPr id="46" name="圆角矩形 5"/>
            <p:cNvSpPr/>
            <p:nvPr/>
          </p:nvSpPr>
          <p:spPr>
            <a:xfrm>
              <a:off x="5847" y="3526"/>
              <a:ext cx="2043" cy="550"/>
            </a:xfrm>
            <a:prstGeom prst="roundRect">
              <a:avLst>
                <a:gd name="adj" fmla="val 25372"/>
              </a:avLst>
            </a:prstGeom>
            <a:gradFill>
              <a:gsLst>
                <a:gs pos="100000">
                  <a:srgbClr val="64C8DD"/>
                </a:gs>
                <a:gs pos="15000">
                  <a:srgbClr val="3D6AFD"/>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Sa-Token</a:t>
              </a:r>
              <a:endParaRPr lang="zh-CN" altLang="en-US" b="1" dirty="0">
                <a:latin typeface="钉钉进步体" panose="00020600040101010101" pitchFamily="18" charset="-122"/>
                <a:ea typeface="钉钉进步体" panose="00020600040101010101" pitchFamily="18" charset="-122"/>
              </a:endParaRPr>
            </a:p>
          </p:txBody>
        </p:sp>
        <p:sp>
          <p:nvSpPr>
            <p:cNvPr id="48" name="文本框 47"/>
            <p:cNvSpPr txBox="1"/>
            <p:nvPr/>
          </p:nvSpPr>
          <p:spPr>
            <a:xfrm>
              <a:off x="2697" y="4220"/>
              <a:ext cx="5193" cy="1945"/>
            </a:xfrm>
            <a:prstGeom prst="rect">
              <a:avLst/>
            </a:prstGeom>
            <a:noFill/>
          </p:spPr>
          <p:txBody>
            <a:bodyPr wrap="square" rtlCol="0">
              <a:spAutoFit/>
            </a:bodyPr>
            <a:lstStyle/>
            <a:p>
              <a:pPr algn="r" fontAlgn="auto">
                <a:lnSpc>
                  <a:spcPct val="150000"/>
                </a:lnSpc>
              </a:pPr>
              <a:r>
                <a:rPr lang="zh-CN" altLang="en-US" sz="1600" b="0" i="0" dirty="0">
                  <a:solidFill>
                    <a:srgbClr val="FAFAFC"/>
                  </a:solidFill>
                  <a:effectLst/>
                  <a:latin typeface="钉钉进步体" panose="00020600040101010101" pitchFamily="18" charset="-122"/>
                  <a:ea typeface="钉钉进步体" panose="00020600040101010101" pitchFamily="18" charset="-122"/>
                </a:rPr>
                <a:t>轻量级 </a:t>
              </a:r>
              <a:r>
                <a:rPr lang="en-US" altLang="zh-CN" sz="1600" b="0" i="0" dirty="0">
                  <a:solidFill>
                    <a:srgbClr val="FAFAFC"/>
                  </a:solidFill>
                  <a:effectLst/>
                  <a:latin typeface="钉钉进步体" panose="00020600040101010101" pitchFamily="18" charset="-122"/>
                  <a:ea typeface="钉钉进步体" panose="00020600040101010101" pitchFamily="18" charset="-122"/>
                </a:rPr>
                <a:t>Java </a:t>
              </a:r>
              <a:r>
                <a:rPr lang="zh-CN" altLang="en-US" sz="1600" b="0" i="0" dirty="0">
                  <a:solidFill>
                    <a:srgbClr val="FAFAFC"/>
                  </a:solidFill>
                  <a:effectLst/>
                  <a:latin typeface="钉钉进步体" panose="00020600040101010101" pitchFamily="18" charset="-122"/>
                  <a:ea typeface="钉钉进步体" panose="00020600040101010101" pitchFamily="18" charset="-122"/>
                </a:rPr>
                <a:t>权限认证框架</a:t>
              </a:r>
              <a:endParaRPr lang="en-US" altLang="zh-CN" sz="1600" b="0" i="0" dirty="0">
                <a:solidFill>
                  <a:srgbClr val="FAFAFC"/>
                </a:solidFill>
                <a:effectLst/>
                <a:latin typeface="钉钉进步体" panose="00020600040101010101" pitchFamily="18" charset="-122"/>
                <a:ea typeface="钉钉进步体" panose="00020600040101010101" pitchFamily="18" charset="-122"/>
              </a:endParaRPr>
            </a:p>
            <a:p>
              <a:pPr algn="r" fontAlgn="auto">
                <a:lnSpc>
                  <a:spcPct val="150000"/>
                </a:lnSpc>
              </a:pPr>
              <a:r>
                <a:rPr lang="zh-CN" altLang="en-US" sz="1600" dirty="0">
                  <a:solidFill>
                    <a:srgbClr val="FAFAFC"/>
                  </a:solidFill>
                  <a:latin typeface="钉钉进步体" panose="00020600040101010101" pitchFamily="18" charset="-122"/>
                  <a:ea typeface="钉钉进步体" panose="00020600040101010101" pitchFamily="18" charset="-122"/>
                </a:rPr>
                <a:t>简化登录认证与权限管理流程</a:t>
              </a:r>
              <a:endParaRPr lang="en-US" altLang="zh-CN" sz="1600" dirty="0">
                <a:solidFill>
                  <a:srgbClr val="FAFAFC"/>
                </a:solidFill>
                <a:latin typeface="钉钉进步体" panose="00020600040101010101" pitchFamily="18" charset="-122"/>
                <a:ea typeface="钉钉进步体" panose="00020600040101010101" pitchFamily="18" charset="-122"/>
              </a:endParaRPr>
            </a:p>
            <a:p>
              <a:pPr algn="r" fontAlgn="auto">
                <a:lnSpc>
                  <a:spcPct val="150000"/>
                </a:lnSpc>
              </a:pPr>
              <a:r>
                <a:rPr lang="zh-CN" altLang="en-US" sz="1600" b="0" i="0" dirty="0">
                  <a:solidFill>
                    <a:srgbClr val="FAFAFC"/>
                  </a:solidFill>
                  <a:effectLst/>
                  <a:latin typeface="钉钉进步体" panose="00020600040101010101" pitchFamily="18" charset="-122"/>
                  <a:ea typeface="钉钉进步体" panose="00020600040101010101" pitchFamily="18" charset="-122"/>
                </a:rPr>
                <a:t>支持多端登录、细粒度接口鉴权</a:t>
              </a:r>
              <a:endParaRPr lang="en-US" altLang="zh-CN" sz="1600" b="0" i="0" dirty="0">
                <a:solidFill>
                  <a:srgbClr val="FAFAFC"/>
                </a:solidFill>
                <a:effectLst/>
                <a:latin typeface="钉钉进步体" panose="00020600040101010101" pitchFamily="18" charset="-122"/>
                <a:ea typeface="钉钉进步体" panose="00020600040101010101" pitchFamily="18" charset="-122"/>
              </a:endParaRPr>
            </a:p>
            <a:p>
              <a:pPr algn="r" fontAlgn="auto">
                <a:lnSpc>
                  <a:spcPct val="150000"/>
                </a:lnSpc>
              </a:pPr>
              <a:r>
                <a:rPr lang="zh-CN" altLang="en-US" sz="1600" b="0" i="0" dirty="0">
                  <a:solidFill>
                    <a:srgbClr val="FAFAFC"/>
                  </a:solidFill>
                  <a:effectLst/>
                  <a:latin typeface="钉钉进步体" panose="00020600040101010101" pitchFamily="18" charset="-122"/>
                  <a:ea typeface="钉钉进步体" panose="00020600040101010101" pitchFamily="18" charset="-122"/>
                </a:rPr>
                <a:t>与主流技术栈深度适配，提升开发效率</a:t>
              </a:r>
              <a:endParaRPr lang="zh-CN" altLang="en-US" sz="1600" dirty="0">
                <a:solidFill>
                  <a:schemeClr val="bg1"/>
                </a:solidFill>
                <a:latin typeface="钉钉进步体" panose="00020600040101010101" pitchFamily="18" charset="-122"/>
                <a:ea typeface="钉钉进步体" panose="00020600040101010101" pitchFamily="18" charset="-122"/>
                <a:sym typeface="+mn-ea"/>
              </a:endParaRPr>
            </a:p>
          </p:txBody>
        </p:sp>
      </p:grpSp>
      <p:grpSp>
        <p:nvGrpSpPr>
          <p:cNvPr id="49" name="组合 48"/>
          <p:cNvGrpSpPr/>
          <p:nvPr/>
        </p:nvGrpSpPr>
        <p:grpSpPr>
          <a:xfrm>
            <a:off x="6530936" y="1163606"/>
            <a:ext cx="4129969" cy="1912345"/>
            <a:chOff x="2315" y="3524"/>
            <a:chExt cx="5585" cy="2434"/>
          </a:xfrm>
        </p:grpSpPr>
        <p:sp>
          <p:nvSpPr>
            <p:cNvPr id="51" name="圆角矩形 5"/>
            <p:cNvSpPr/>
            <p:nvPr/>
          </p:nvSpPr>
          <p:spPr>
            <a:xfrm>
              <a:off x="5973" y="3524"/>
              <a:ext cx="1833" cy="550"/>
            </a:xfrm>
            <a:prstGeom prst="roundRect">
              <a:avLst>
                <a:gd name="adj" fmla="val 25372"/>
              </a:avLst>
            </a:prstGeom>
            <a:gradFill>
              <a:gsLst>
                <a:gs pos="100000">
                  <a:srgbClr val="64C8DD"/>
                </a:gs>
                <a:gs pos="15000">
                  <a:srgbClr val="3D6AFD"/>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DingTalk Sans" panose="00020600040101000101" pitchFamily="18" charset="0"/>
                  <a:ea typeface="DingTalk Sans" panose="00020600040101000101" pitchFamily="18" charset="0"/>
                </a:rPr>
                <a:t>RAG</a:t>
              </a:r>
              <a:endParaRPr lang="zh-CN" altLang="en-US" b="1" dirty="0">
                <a:latin typeface="DingTalk Sans" panose="00020600040101000101" pitchFamily="18" charset="0"/>
                <a:ea typeface="DingTalk Sans" panose="00020600040101000101" pitchFamily="18" charset="0"/>
              </a:endParaRPr>
            </a:p>
          </p:txBody>
        </p:sp>
        <p:sp>
          <p:nvSpPr>
            <p:cNvPr id="52" name="文本框 51"/>
            <p:cNvSpPr txBox="1"/>
            <p:nvPr/>
          </p:nvSpPr>
          <p:spPr>
            <a:xfrm>
              <a:off x="2315" y="4013"/>
              <a:ext cx="5585" cy="1945"/>
            </a:xfrm>
            <a:prstGeom prst="rect">
              <a:avLst/>
            </a:prstGeom>
            <a:noFill/>
          </p:spPr>
          <p:txBody>
            <a:bodyPr wrap="square" rtlCol="0">
              <a:spAutoFit/>
            </a:bodyPr>
            <a:lstStyle/>
            <a:p>
              <a:pPr algn="r" fontAlgn="auto">
                <a:lnSpc>
                  <a:spcPct val="150000"/>
                </a:lnSpc>
              </a:pPr>
              <a:r>
                <a:rPr lang="zh-CN" altLang="en-US" sz="1600" b="0" i="0" dirty="0">
                  <a:solidFill>
                    <a:srgbClr val="FAFAFC"/>
                  </a:solidFill>
                  <a:effectLst/>
                  <a:latin typeface="钉钉进步体" panose="00020600040101010101" pitchFamily="18" charset="-122"/>
                  <a:ea typeface="钉钉进步体" panose="00020600040101010101" pitchFamily="18" charset="-122"/>
                </a:rPr>
                <a:t>适用于智能问答、知识生成等场景</a:t>
              </a:r>
              <a:br>
                <a:rPr lang="zh-CN" altLang="en-US" sz="1600" dirty="0">
                  <a:latin typeface="钉钉进步体" panose="00020600040101010101" pitchFamily="18" charset="-122"/>
                  <a:ea typeface="钉钉进步体" panose="00020600040101010101" pitchFamily="18" charset="-122"/>
                </a:rPr>
              </a:br>
              <a:r>
                <a:rPr lang="zh-CN" altLang="en-US" sz="1600" dirty="0">
                  <a:solidFill>
                    <a:srgbClr val="FAFAFC"/>
                  </a:solidFill>
                  <a:latin typeface="钉钉进步体" panose="00020600040101010101" pitchFamily="18" charset="-122"/>
                  <a:ea typeface="钉钉进步体" panose="00020600040101010101" pitchFamily="18" charset="-122"/>
                </a:rPr>
                <a:t>检索外部知识结合大模型生成内容</a:t>
              </a:r>
              <a:endParaRPr lang="en-US" altLang="zh-CN" sz="1600" dirty="0">
                <a:latin typeface="钉钉进步体" panose="00020600040101010101" pitchFamily="18" charset="-122"/>
                <a:ea typeface="钉钉进步体" panose="00020600040101010101" pitchFamily="18" charset="-122"/>
              </a:endParaRPr>
            </a:p>
            <a:p>
              <a:pPr algn="r" fontAlgn="auto">
                <a:lnSpc>
                  <a:spcPct val="150000"/>
                </a:lnSpc>
              </a:pPr>
              <a:r>
                <a:rPr lang="zh-CN" altLang="en-US" sz="1600" b="0" i="0" dirty="0">
                  <a:solidFill>
                    <a:srgbClr val="FAFAFC"/>
                  </a:solidFill>
                  <a:effectLst/>
                  <a:latin typeface="钉钉进步体" panose="00020600040101010101" pitchFamily="18" charset="-122"/>
                  <a:ea typeface="钉钉进步体" panose="00020600040101010101" pitchFamily="18" charset="-122"/>
                </a:rPr>
                <a:t>减少模型幻觉，提升回答准确性</a:t>
              </a:r>
              <a:endParaRPr lang="en-US" altLang="zh-CN" sz="1600" b="0" i="0" dirty="0">
                <a:solidFill>
                  <a:srgbClr val="FAFAFC"/>
                </a:solidFill>
                <a:effectLst/>
                <a:latin typeface="钉钉进步体" panose="00020600040101010101" pitchFamily="18" charset="-122"/>
                <a:ea typeface="钉钉进步体" panose="00020600040101010101" pitchFamily="18" charset="-122"/>
              </a:endParaRPr>
            </a:p>
            <a:p>
              <a:pPr algn="r" fontAlgn="auto">
                <a:lnSpc>
                  <a:spcPct val="150000"/>
                </a:lnSpc>
              </a:pPr>
              <a:r>
                <a:rPr lang="zh-CN" altLang="en-US" sz="1600" b="0" i="0" dirty="0">
                  <a:solidFill>
                    <a:srgbClr val="FAFAFC"/>
                  </a:solidFill>
                  <a:effectLst/>
                  <a:latin typeface="钉钉进步体" panose="00020600040101010101" pitchFamily="18" charset="-122"/>
                  <a:ea typeface="钉钉进步体" panose="00020600040101010101" pitchFamily="18" charset="-122"/>
                </a:rPr>
                <a:t>检索增强生成技术范式</a:t>
              </a:r>
              <a:endParaRPr lang="zh-CN" altLang="en-US" sz="1600" dirty="0">
                <a:solidFill>
                  <a:schemeClr val="bg1"/>
                </a:solidFill>
                <a:latin typeface="钉钉进步体" panose="00020600040101010101" pitchFamily="18" charset="-122"/>
                <a:ea typeface="钉钉进步体" panose="00020600040101010101" pitchFamily="18" charset="-122"/>
                <a:sym typeface="+mn-ea"/>
              </a:endParaRPr>
            </a:p>
          </p:txBody>
        </p:sp>
      </p:grpSp>
      <p:sp>
        <p:nvSpPr>
          <p:cNvPr id="22" name="文本框 21"/>
          <p:cNvSpPr txBox="1"/>
          <p:nvPr/>
        </p:nvSpPr>
        <p:spPr>
          <a:xfrm>
            <a:off x="6471920" y="6253200"/>
            <a:ext cx="878840" cy="604800"/>
          </a:xfrm>
          <a:prstGeom prst="rect">
            <a:avLst/>
          </a:prstGeom>
          <a:noFill/>
        </p:spPr>
        <p:txBody>
          <a:bodyPr wrap="square" rtlCol="0">
            <a:spAutoFit/>
          </a:bodyPr>
          <a:lstStyle/>
          <a:p>
            <a:pPr>
              <a:lnSpc>
                <a:spcPts val="1400"/>
              </a:lnSpc>
            </a:pPr>
            <a:r>
              <a:rPr lang="en-US" altLang="zh-CN" sz="14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Fast</a:t>
            </a:r>
          </a:p>
          <a:p>
            <a:pPr>
              <a:lnSpc>
                <a:spcPts val="1400"/>
              </a:lnSpc>
            </a:pPr>
            <a:r>
              <a:rPr lang="en-US" altLang="zh-CN" sz="14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Reverse</a:t>
            </a:r>
          </a:p>
          <a:p>
            <a:pPr>
              <a:lnSpc>
                <a:spcPts val="1400"/>
              </a:lnSpc>
            </a:pPr>
            <a:r>
              <a:rPr lang="en-US" altLang="zh-CN" sz="14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Proxy</a:t>
            </a:r>
            <a:endParaRPr lang="zh-CN" altLang="en-US" sz="14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endParaRPr>
          </a:p>
        </p:txBody>
      </p:sp>
      <p:pic>
        <p:nvPicPr>
          <p:cNvPr id="12" name="图片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14859" y="1184915"/>
            <a:ext cx="432124" cy="432124"/>
          </a:xfrm>
          <a:prstGeom prst="rect">
            <a:avLst/>
          </a:prstGeom>
        </p:spPr>
      </p:pic>
      <p:pic>
        <p:nvPicPr>
          <p:cNvPr id="16" name="图片 15"/>
          <p:cNvPicPr>
            <a:picLocks noChangeAspect="1"/>
          </p:cNvPicPr>
          <p:nvPr/>
        </p:nvPicPr>
        <p:blipFill>
          <a:blip r:embed="rId7"/>
          <a:stretch>
            <a:fillRect/>
          </a:stretch>
        </p:blipFill>
        <p:spPr>
          <a:xfrm>
            <a:off x="9973660" y="1175046"/>
            <a:ext cx="409422" cy="409422"/>
          </a:xfrm>
          <a:prstGeom prst="rect">
            <a:avLst/>
          </a:prstGeom>
        </p:spPr>
      </p:pic>
      <p:pic>
        <p:nvPicPr>
          <p:cNvPr id="23" name="图片 22"/>
          <p:cNvPicPr>
            <a:picLocks noChangeAspect="1"/>
          </p:cNvPicPr>
          <p:nvPr/>
        </p:nvPicPr>
        <p:blipFill>
          <a:blip r:embed="rId8"/>
          <a:stretch>
            <a:fillRect/>
          </a:stretch>
        </p:blipFill>
        <p:spPr>
          <a:xfrm>
            <a:off x="1333288" y="3661472"/>
            <a:ext cx="410400" cy="410400"/>
          </a:xfrm>
          <a:prstGeom prst="rect">
            <a:avLst/>
          </a:prstGeom>
        </p:spPr>
      </p:pic>
      <p:pic>
        <p:nvPicPr>
          <p:cNvPr id="27" name="图片 26"/>
          <p:cNvPicPr>
            <a:picLocks noChangeAspect="1"/>
          </p:cNvPicPr>
          <p:nvPr/>
        </p:nvPicPr>
        <p:blipFill>
          <a:blip r:embed="rId9"/>
          <a:stretch>
            <a:fillRect/>
          </a:stretch>
        </p:blipFill>
        <p:spPr>
          <a:xfrm>
            <a:off x="10037625" y="3609711"/>
            <a:ext cx="403200" cy="4032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2"/>
          <a:srcRect/>
          <a:stretch>
            <a:fillRect/>
          </a:stretch>
        </p:blipFill>
        <p:spPr>
          <a:xfrm>
            <a:off x="-6000" y="-1270"/>
            <a:ext cx="12204000" cy="6860540"/>
          </a:xfrm>
          <a:prstGeom prst="rect">
            <a:avLst/>
          </a:prstGeom>
        </p:spPr>
      </p:pic>
      <p:sp>
        <p:nvSpPr>
          <p:cNvPr id="161" name="矩形 160"/>
          <p:cNvSpPr/>
          <p:nvPr/>
        </p:nvSpPr>
        <p:spPr>
          <a:xfrm>
            <a:off x="-6000" y="-3810"/>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汉仪正圆 55简" panose="00020600040101010101" charset="-122"/>
            </a:endParaRPr>
          </a:p>
        </p:txBody>
      </p:sp>
      <p:sp>
        <p:nvSpPr>
          <p:cNvPr id="60" name="文本框 59"/>
          <p:cNvSpPr txBox="1"/>
          <p:nvPr/>
        </p:nvSpPr>
        <p:spPr>
          <a:xfrm>
            <a:off x="983615" y="254000"/>
            <a:ext cx="4756150" cy="584775"/>
          </a:xfrm>
          <a:prstGeom prst="rect">
            <a:avLst/>
          </a:prstGeom>
          <a:noFill/>
        </p:spPr>
        <p:txBody>
          <a:bodyPr wrap="square" rtlCol="0">
            <a:spAutoFit/>
          </a:bodyPr>
          <a:lstStyle/>
          <a:p>
            <a:pPr algn="l"/>
            <a:r>
              <a:rPr lang="zh-CN" altLang="en-US" sz="3200" b="1" dirty="0">
                <a:ln>
                  <a:noFill/>
                </a:ln>
                <a:solidFill>
                  <a:schemeClr val="bg1"/>
                </a:solidFill>
                <a:effectLst>
                  <a:outerShdw blurRad="63500" sx="101000" sy="101000" algn="ctr" rotWithShape="0">
                    <a:srgbClr val="33DDF8">
                      <a:alpha val="40000"/>
                    </a:srgbClr>
                  </a:outerShdw>
                </a:effectLst>
                <a:latin typeface="钉钉进步体" panose="00020600040101010101" pitchFamily="18" charset="-122"/>
                <a:ea typeface="钉钉进步体" panose="00020600040101010101" pitchFamily="18" charset="-122"/>
              </a:rPr>
              <a:t>人员组织框架</a:t>
            </a:r>
            <a:r>
              <a:rPr lang="zh-CN" altLang="en-US" sz="3200" b="1" dirty="0">
                <a:solidFill>
                  <a:schemeClr val="bg1"/>
                </a:solidFill>
                <a:effectLst>
                  <a:outerShdw blurRad="63500" sx="101000" sy="101000" algn="ctr" rotWithShape="0">
                    <a:srgbClr val="33DDF8">
                      <a:alpha val="40000"/>
                    </a:srgbClr>
                  </a:outerShdw>
                </a:effectLst>
                <a:latin typeface="钉钉进步体" panose="00020600040101010101" pitchFamily="18" charset="-122"/>
                <a:ea typeface="钉钉进步体" panose="00020600040101010101" pitchFamily="18" charset="-122"/>
              </a:rPr>
              <a:t>与技术积累</a:t>
            </a:r>
            <a:endParaRPr lang="zh-CN" altLang="en-US" sz="3200" b="1" dirty="0">
              <a:ln>
                <a:noFill/>
              </a:ln>
              <a:solidFill>
                <a:schemeClr val="bg1"/>
              </a:solidFill>
              <a:effectLst>
                <a:outerShdw blurRad="63500" sx="101000" sy="101000" algn="ctr" rotWithShape="0">
                  <a:srgbClr val="33DDF8">
                    <a:alpha val="40000"/>
                  </a:srgbClr>
                </a:outerShdw>
              </a:effectLst>
              <a:latin typeface="钉钉进步体" panose="00020600040101010101" pitchFamily="18" charset="-122"/>
              <a:ea typeface="钉钉进步体" panose="00020600040101010101" pitchFamily="18" charset="-122"/>
            </a:endParaRPr>
          </a:p>
        </p:txBody>
      </p:sp>
      <p:sp>
        <p:nvSpPr>
          <p:cNvPr id="27" name="椭圆 26"/>
          <p:cNvSpPr/>
          <p:nvPr/>
        </p:nvSpPr>
        <p:spPr>
          <a:xfrm>
            <a:off x="1287537" y="5179179"/>
            <a:ext cx="1456055" cy="268605"/>
          </a:xfrm>
          <a:prstGeom prst="ellipse">
            <a:avLst/>
          </a:prstGeom>
          <a:gradFill>
            <a:gsLst>
              <a:gs pos="100000">
                <a:srgbClr val="3D6AFD">
                  <a:alpha val="0"/>
                </a:srgbClr>
              </a:gs>
              <a:gs pos="50000">
                <a:srgbClr val="2BB6CD">
                  <a:alpha val="25000"/>
                </a:srgbClr>
              </a:gs>
              <a:gs pos="0">
                <a:srgbClr val="3D6AFD">
                  <a:alpha val="0"/>
                </a:srgbClr>
              </a:gs>
            </a:gsLst>
            <a:lin ang="10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nvGrpSpPr>
          <p:cNvPr id="4" name="组合 3"/>
          <p:cNvGrpSpPr>
            <a:grpSpLocks noChangeAspect="1"/>
          </p:cNvGrpSpPr>
          <p:nvPr/>
        </p:nvGrpSpPr>
        <p:grpSpPr>
          <a:xfrm>
            <a:off x="29210" y="249555"/>
            <a:ext cx="863357" cy="610274"/>
            <a:chOff x="10598" y="2603"/>
            <a:chExt cx="1501" cy="1061"/>
          </a:xfrm>
        </p:grpSpPr>
        <p:sp>
          <p:nvSpPr>
            <p:cNvPr id="3" name="文本框 2"/>
            <p:cNvSpPr txBox="1"/>
            <p:nvPr/>
          </p:nvSpPr>
          <p:spPr>
            <a:xfrm>
              <a:off x="10598" y="2603"/>
              <a:ext cx="1501" cy="1015"/>
            </a:xfrm>
            <a:prstGeom prst="rect">
              <a:avLst/>
            </a:prstGeom>
            <a:noFill/>
          </p:spPr>
          <p:txBody>
            <a:bodyPr wrap="square" rtlCol="0">
              <a:spAutoFit/>
            </a:bodyPr>
            <a:lstStyle/>
            <a:p>
              <a:pPr algn="ctr"/>
              <a:r>
                <a:rPr lang="en-US" altLang="zh-CN" sz="3200" dirty="0">
                  <a:ln>
                    <a:noFill/>
                  </a:ln>
                  <a:solidFill>
                    <a:schemeClr val="bg1"/>
                  </a:solidFill>
                  <a:latin typeface="钉钉进步体" panose="00020600040101010101" pitchFamily="18" charset="-122"/>
                  <a:ea typeface="钉钉进步体" panose="00020600040101010101" pitchFamily="18" charset="-122"/>
                </a:rPr>
                <a:t>04</a:t>
              </a:r>
            </a:p>
          </p:txBody>
        </p:sp>
        <p:sp>
          <p:nvSpPr>
            <p:cNvPr id="2" name="椭圆 1"/>
            <p:cNvSpPr>
              <a:spLocks noChangeAspect="1"/>
            </p:cNvSpPr>
            <p:nvPr/>
          </p:nvSpPr>
          <p:spPr>
            <a:xfrm>
              <a:off x="10987" y="2757"/>
              <a:ext cx="968" cy="907"/>
            </a:xfrm>
            <a:prstGeom prst="ellipse">
              <a:avLst/>
            </a:prstGeom>
            <a:noFill/>
            <a:ln w="79375">
              <a:gradFill>
                <a:gsLst>
                  <a:gs pos="30000">
                    <a:srgbClr val="33DDF8">
                      <a:alpha val="0"/>
                    </a:srgbClr>
                  </a:gs>
                  <a:gs pos="100000">
                    <a:srgbClr val="33DDF8"/>
                  </a:gs>
                </a:gsLst>
                <a:lin ang="39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汉仪正圆 55简" panose="00020600040101010101" charset="-122"/>
                <a:ea typeface="汉仪正圆 55简" panose="00020600040101010101" charset="-122"/>
              </a:endParaRPr>
            </a:p>
          </p:txBody>
        </p:sp>
      </p:grpSp>
      <p:sp>
        <p:nvSpPr>
          <p:cNvPr id="19" name="文本框 18"/>
          <p:cNvSpPr txBox="1"/>
          <p:nvPr/>
        </p:nvSpPr>
        <p:spPr>
          <a:xfrm>
            <a:off x="847318" y="1947782"/>
            <a:ext cx="12050497" cy="1200329"/>
          </a:xfrm>
          <a:prstGeom prst="rect">
            <a:avLst/>
          </a:prstGeom>
          <a:noFill/>
        </p:spPr>
        <p:txBody>
          <a:bodyPr wrap="square" numCol="1" rtlCol="0">
            <a:spAutoFit/>
          </a:bodyPr>
          <a:lstStyle/>
          <a:p>
            <a:r>
              <a:rPr lang="zh-CN" altLang="en-US" b="1" dirty="0">
                <a:solidFill>
                  <a:schemeClr val="bg1"/>
                </a:solidFill>
              </a:rPr>
              <a:t>中国国际大学生创新大赛全国银奖团队技术人员</a:t>
            </a:r>
            <a:endParaRPr lang="en-US" altLang="zh-CN" b="1" dirty="0">
              <a:solidFill>
                <a:schemeClr val="bg1"/>
              </a:solidFill>
            </a:endParaRPr>
          </a:p>
          <a:p>
            <a:r>
              <a:rPr lang="zh-CN" altLang="en-US" b="1" dirty="0">
                <a:solidFill>
                  <a:schemeClr val="bg1"/>
                </a:solidFill>
              </a:rPr>
              <a:t>蓝桥杯全国软件和信息技术专业人才大赛</a:t>
            </a:r>
            <a:r>
              <a:rPr lang="en-US" altLang="zh-CN" b="1" dirty="0">
                <a:solidFill>
                  <a:schemeClr val="bg1"/>
                </a:solidFill>
              </a:rPr>
              <a:t>Python</a:t>
            </a:r>
            <a:r>
              <a:rPr lang="zh-CN" altLang="en-US" b="1" dirty="0">
                <a:solidFill>
                  <a:schemeClr val="bg1"/>
                </a:solidFill>
              </a:rPr>
              <a:t>组二等奖</a:t>
            </a:r>
            <a:endParaRPr lang="en-US" altLang="zh-CN" b="1" dirty="0">
              <a:solidFill>
                <a:schemeClr val="bg1"/>
              </a:solidFill>
            </a:endParaRPr>
          </a:p>
          <a:p>
            <a:r>
              <a:rPr lang="zh-CN" altLang="en-US" b="1" dirty="0">
                <a:solidFill>
                  <a:schemeClr val="bg1"/>
                </a:solidFill>
              </a:rPr>
              <a:t>全国大学生服务外包创新创业大赛全国三等奖（独立个人）</a:t>
            </a:r>
            <a:endParaRPr lang="en-US" altLang="zh-CN" b="1" dirty="0">
              <a:solidFill>
                <a:schemeClr val="bg1"/>
              </a:solidFill>
            </a:endParaRPr>
          </a:p>
          <a:p>
            <a:r>
              <a:rPr lang="zh-CN" altLang="en-US" b="1" dirty="0">
                <a:solidFill>
                  <a:schemeClr val="bg1"/>
                </a:solidFill>
              </a:rPr>
              <a:t>浙江省挑战杯大学生课外学术科技作品竞赛金奖团队技术人员</a:t>
            </a:r>
            <a:endParaRPr lang="en-US" altLang="zh-CN" b="1" dirty="0">
              <a:solidFill>
                <a:schemeClr val="bg1"/>
              </a:solidFill>
            </a:endParaRPr>
          </a:p>
        </p:txBody>
      </p:sp>
      <p:pic>
        <p:nvPicPr>
          <p:cNvPr id="11" name="图片 10" descr="卡通人物&#10;&#10;AI 生成的内容可能不正确。"/>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3843" y="3126412"/>
            <a:ext cx="914400" cy="914400"/>
          </a:xfrm>
          <a:prstGeom prst="rect">
            <a:avLst/>
          </a:prstGeom>
        </p:spPr>
      </p:pic>
      <p:pic>
        <p:nvPicPr>
          <p:cNvPr id="15" name="图片 14"/>
          <p:cNvPicPr>
            <a:picLocks noChangeAspect="1"/>
          </p:cNvPicPr>
          <p:nvPr/>
        </p:nvPicPr>
        <p:blipFill>
          <a:blip r:embed="rId4"/>
          <a:stretch>
            <a:fillRect/>
          </a:stretch>
        </p:blipFill>
        <p:spPr>
          <a:xfrm>
            <a:off x="983615" y="882744"/>
            <a:ext cx="914400" cy="914400"/>
          </a:xfrm>
          <a:prstGeom prst="rect">
            <a:avLst/>
          </a:prstGeom>
        </p:spPr>
      </p:pic>
      <p:sp>
        <p:nvSpPr>
          <p:cNvPr id="12" name="文本框 11"/>
          <p:cNvSpPr txBox="1"/>
          <p:nvPr/>
        </p:nvSpPr>
        <p:spPr>
          <a:xfrm>
            <a:off x="2015564" y="889133"/>
            <a:ext cx="3430196" cy="954107"/>
          </a:xfrm>
          <a:prstGeom prst="rect">
            <a:avLst/>
          </a:prstGeom>
          <a:noFill/>
        </p:spPr>
        <p:txBody>
          <a:bodyPr wrap="square">
            <a:spAutoFit/>
          </a:bodyPr>
          <a:lstStyle/>
          <a:p>
            <a:r>
              <a:rPr lang="zh-CN" altLang="en-US" b="1" dirty="0">
                <a:solidFill>
                  <a:schemeClr val="bg1"/>
                </a:solidFill>
              </a:rPr>
              <a:t>小丁</a:t>
            </a:r>
            <a:endParaRPr lang="en-US" altLang="zh-CN" b="1" dirty="0">
              <a:solidFill>
                <a:schemeClr val="bg1"/>
              </a:solidFill>
            </a:endParaRPr>
          </a:p>
          <a:p>
            <a:r>
              <a:rPr lang="zh-CN" altLang="en-US" b="1" dirty="0">
                <a:solidFill>
                  <a:schemeClr val="bg1"/>
                </a:solidFill>
              </a:rPr>
              <a:t>队长</a:t>
            </a:r>
            <a:r>
              <a:rPr lang="en-US" altLang="zh-CN" b="1" dirty="0">
                <a:solidFill>
                  <a:schemeClr val="bg1"/>
                </a:solidFill>
              </a:rPr>
              <a:t>&amp;</a:t>
            </a:r>
            <a:r>
              <a:rPr lang="zh-CN" altLang="en-US" b="1" dirty="0">
                <a:solidFill>
                  <a:schemeClr val="bg1"/>
                </a:solidFill>
              </a:rPr>
              <a:t>项目开发与规划专员</a:t>
            </a:r>
            <a:endParaRPr lang="en-US" altLang="zh-CN" b="1" dirty="0">
              <a:solidFill>
                <a:schemeClr val="bg1"/>
              </a:solidFill>
            </a:endParaRPr>
          </a:p>
          <a:p>
            <a:r>
              <a:rPr lang="zh-CN" altLang="en-US" b="1" dirty="0">
                <a:solidFill>
                  <a:schemeClr val="bg1"/>
                </a:solidFill>
              </a:rPr>
              <a:t>软件工程专业</a:t>
            </a:r>
            <a:r>
              <a:rPr lang="en-US" altLang="zh-CN" b="1" dirty="0">
                <a:solidFill>
                  <a:schemeClr val="bg1"/>
                </a:solidFill>
              </a:rPr>
              <a:t>	</a:t>
            </a:r>
            <a:r>
              <a:rPr lang="zh-CN" altLang="en-US" b="1" dirty="0">
                <a:solidFill>
                  <a:schemeClr val="bg1"/>
                </a:solidFill>
              </a:rPr>
              <a:t>本科三年级</a:t>
            </a:r>
            <a:endParaRPr lang="zh-CN" altLang="en-US" dirty="0"/>
          </a:p>
        </p:txBody>
      </p:sp>
      <p:sp>
        <p:nvSpPr>
          <p:cNvPr id="18" name="文本框 17"/>
          <p:cNvSpPr txBox="1"/>
          <p:nvPr/>
        </p:nvSpPr>
        <p:spPr>
          <a:xfrm>
            <a:off x="892567" y="4129114"/>
            <a:ext cx="11609862" cy="1477328"/>
          </a:xfrm>
          <a:prstGeom prst="rect">
            <a:avLst/>
          </a:prstGeom>
          <a:noFill/>
        </p:spPr>
        <p:txBody>
          <a:bodyPr wrap="square" rtlCol="0">
            <a:spAutoFit/>
          </a:bodyPr>
          <a:lstStyle/>
          <a:p>
            <a:r>
              <a:rPr lang="zh-CN" altLang="en-US" b="1" dirty="0">
                <a:solidFill>
                  <a:schemeClr val="bg1"/>
                </a:solidFill>
              </a:rPr>
              <a:t>浙江省政府奖学金</a:t>
            </a:r>
            <a:endParaRPr lang="en-US" altLang="zh-CN" b="1" dirty="0">
              <a:solidFill>
                <a:schemeClr val="bg1"/>
              </a:solidFill>
            </a:endParaRPr>
          </a:p>
          <a:p>
            <a:r>
              <a:rPr lang="zh-CN" altLang="en-US" b="1" dirty="0">
                <a:solidFill>
                  <a:schemeClr val="bg1"/>
                </a:solidFill>
              </a:rPr>
              <a:t>全国大学生服务外包创新创业大赛全国三等奖团队技术人员</a:t>
            </a:r>
            <a:endParaRPr lang="en-US" altLang="zh-CN" b="1" dirty="0">
              <a:solidFill>
                <a:schemeClr val="bg1"/>
              </a:solidFill>
            </a:endParaRPr>
          </a:p>
          <a:p>
            <a:r>
              <a:rPr lang="zh-CN" altLang="en-US" b="1" dirty="0">
                <a:solidFill>
                  <a:schemeClr val="bg1"/>
                </a:solidFill>
              </a:rPr>
              <a:t>浙江省挑战杯大学生课外学术科技作品竞赛金奖团队负责人</a:t>
            </a:r>
            <a:endParaRPr lang="en-US" altLang="zh-CN" b="1" dirty="0">
              <a:solidFill>
                <a:schemeClr val="bg1"/>
              </a:solidFill>
            </a:endParaRPr>
          </a:p>
          <a:p>
            <a:r>
              <a:rPr lang="zh-CN" altLang="en-US" b="1" dirty="0">
                <a:solidFill>
                  <a:schemeClr val="bg1"/>
                </a:solidFill>
              </a:rPr>
              <a:t>作为发明人获得一项授权发明专利与四项受通发明专利：</a:t>
            </a:r>
            <a:endParaRPr lang="en-US" altLang="zh-CN" b="1" dirty="0">
              <a:solidFill>
                <a:schemeClr val="bg1"/>
              </a:solidFill>
            </a:endParaRPr>
          </a:p>
          <a:p>
            <a:r>
              <a:rPr lang="en-US" altLang="zh-CN" b="1" dirty="0">
                <a:solidFill>
                  <a:schemeClr val="bg1"/>
                </a:solidFill>
              </a:rPr>
              <a:t> 《</a:t>
            </a:r>
            <a:r>
              <a:rPr lang="zh-CN" altLang="en-US" b="1" dirty="0">
                <a:solidFill>
                  <a:schemeClr val="bg1"/>
                </a:solidFill>
              </a:rPr>
              <a:t>一种基于双分支特征融合的文档图像篡改检测方法与系统</a:t>
            </a:r>
            <a:r>
              <a:rPr lang="en-US" altLang="zh-CN" b="1" dirty="0">
                <a:solidFill>
                  <a:schemeClr val="bg1"/>
                </a:solidFill>
              </a:rPr>
              <a:t>》</a:t>
            </a:r>
          </a:p>
        </p:txBody>
      </p:sp>
      <p:sp>
        <p:nvSpPr>
          <p:cNvPr id="21" name="文本框 20"/>
          <p:cNvSpPr txBox="1"/>
          <p:nvPr/>
        </p:nvSpPr>
        <p:spPr>
          <a:xfrm>
            <a:off x="2015564" y="3155914"/>
            <a:ext cx="3172834" cy="923330"/>
          </a:xfrm>
          <a:prstGeom prst="rect">
            <a:avLst/>
          </a:prstGeom>
          <a:noFill/>
        </p:spPr>
        <p:txBody>
          <a:bodyPr wrap="square">
            <a:spAutoFit/>
          </a:bodyPr>
          <a:lstStyle/>
          <a:p>
            <a:r>
              <a:rPr lang="zh-CN" altLang="en-US" sz="1800" b="1" dirty="0">
                <a:solidFill>
                  <a:schemeClr val="bg1"/>
                </a:solidFill>
              </a:rPr>
              <a:t>小金</a:t>
            </a:r>
            <a:endParaRPr lang="en-US" altLang="zh-CN" sz="1800" b="1" dirty="0">
              <a:solidFill>
                <a:schemeClr val="bg1"/>
              </a:solidFill>
            </a:endParaRPr>
          </a:p>
          <a:p>
            <a:r>
              <a:rPr lang="zh-CN" altLang="en-US" b="1" dirty="0">
                <a:solidFill>
                  <a:schemeClr val="bg1"/>
                </a:solidFill>
              </a:rPr>
              <a:t>技术架构师</a:t>
            </a:r>
            <a:endParaRPr lang="zh-CN" altLang="en-US" dirty="0"/>
          </a:p>
          <a:p>
            <a:r>
              <a:rPr lang="zh-CN" altLang="en-US" b="1" dirty="0">
                <a:solidFill>
                  <a:schemeClr val="bg1"/>
                </a:solidFill>
              </a:rPr>
              <a:t>软件工程专业</a:t>
            </a:r>
            <a:r>
              <a:rPr lang="en-US" altLang="zh-CN" b="1" dirty="0">
                <a:solidFill>
                  <a:schemeClr val="bg1"/>
                </a:solidFill>
              </a:rPr>
              <a:t>	</a:t>
            </a:r>
            <a:r>
              <a:rPr lang="zh-CN" altLang="en-US" b="1" dirty="0">
                <a:solidFill>
                  <a:schemeClr val="bg1"/>
                </a:solidFill>
              </a:rPr>
              <a:t>本科三年级</a:t>
            </a:r>
            <a:endParaRPr lang="en-US" altLang="zh-CN" b="1" dirty="0">
              <a:solidFill>
                <a:schemeClr val="bg1"/>
              </a:solidFill>
            </a:endParaRPr>
          </a:p>
        </p:txBody>
      </p:sp>
      <p:sp>
        <p:nvSpPr>
          <p:cNvPr id="7" name="文本框 6"/>
          <p:cNvSpPr txBox="1"/>
          <p:nvPr/>
        </p:nvSpPr>
        <p:spPr>
          <a:xfrm>
            <a:off x="7342317" y="1939979"/>
            <a:ext cx="6179820" cy="1200329"/>
          </a:xfrm>
          <a:prstGeom prst="rect">
            <a:avLst/>
          </a:prstGeom>
          <a:noFill/>
        </p:spPr>
        <p:txBody>
          <a:bodyPr wrap="square">
            <a:spAutoFit/>
          </a:bodyPr>
          <a:lstStyle/>
          <a:p>
            <a:r>
              <a:rPr lang="zh-CN" altLang="en-US" b="1" dirty="0">
                <a:solidFill>
                  <a:schemeClr val="bg1"/>
                </a:solidFill>
              </a:rPr>
              <a:t> 现拥有三项独立软件著作权：</a:t>
            </a:r>
            <a:endParaRPr lang="en-US" altLang="zh-CN" b="1" dirty="0">
              <a:solidFill>
                <a:schemeClr val="bg1"/>
              </a:solidFill>
            </a:endParaRPr>
          </a:p>
          <a:p>
            <a:r>
              <a:rPr lang="en-US" altLang="zh-CN" b="1" dirty="0">
                <a:solidFill>
                  <a:schemeClr val="bg1"/>
                </a:solidFill>
              </a:rPr>
              <a:t>《</a:t>
            </a:r>
            <a:r>
              <a:rPr lang="zh-CN" altLang="en-US" b="1" dirty="0">
                <a:solidFill>
                  <a:schemeClr val="bg1"/>
                </a:solidFill>
              </a:rPr>
              <a:t>微尘见影</a:t>
            </a:r>
            <a:r>
              <a:rPr lang="en-US" altLang="zh-CN" b="1" dirty="0">
                <a:solidFill>
                  <a:schemeClr val="bg1"/>
                </a:solidFill>
              </a:rPr>
              <a:t>—</a:t>
            </a:r>
            <a:r>
              <a:rPr lang="zh-CN" altLang="en-US" b="1" dirty="0">
                <a:solidFill>
                  <a:schemeClr val="bg1"/>
                </a:solidFill>
              </a:rPr>
              <a:t>实时消息通讯软件</a:t>
            </a:r>
            <a:r>
              <a:rPr lang="en-US" altLang="zh-CN" b="1" dirty="0">
                <a:solidFill>
                  <a:schemeClr val="bg1"/>
                </a:solidFill>
              </a:rPr>
              <a:t>》</a:t>
            </a:r>
          </a:p>
          <a:p>
            <a:r>
              <a:rPr lang="en-US" altLang="zh-CN" b="1" dirty="0">
                <a:solidFill>
                  <a:schemeClr val="bg1"/>
                </a:solidFill>
              </a:rPr>
              <a:t>《</a:t>
            </a:r>
            <a:r>
              <a:rPr lang="zh-CN" altLang="en-US" b="1" dirty="0">
                <a:solidFill>
                  <a:schemeClr val="bg1"/>
                </a:solidFill>
              </a:rPr>
              <a:t>飞思视卫</a:t>
            </a:r>
            <a:r>
              <a:rPr lang="en-US" altLang="zh-CN" b="1" dirty="0">
                <a:solidFill>
                  <a:schemeClr val="bg1"/>
                </a:solidFill>
              </a:rPr>
              <a:t>—</a:t>
            </a:r>
            <a:r>
              <a:rPr lang="zh-CN" altLang="en-US" b="1" dirty="0">
                <a:solidFill>
                  <a:schemeClr val="bg1"/>
                </a:solidFill>
              </a:rPr>
              <a:t>视频会议人像检测软件</a:t>
            </a:r>
            <a:r>
              <a:rPr lang="en-US" altLang="zh-CN" b="1" dirty="0">
                <a:solidFill>
                  <a:schemeClr val="bg1"/>
                </a:solidFill>
              </a:rPr>
              <a:t>》</a:t>
            </a:r>
          </a:p>
          <a:p>
            <a:r>
              <a:rPr lang="en-US" altLang="zh-CN" b="1" dirty="0">
                <a:solidFill>
                  <a:schemeClr val="bg1"/>
                </a:solidFill>
              </a:rPr>
              <a:t>《</a:t>
            </a:r>
            <a:r>
              <a:rPr lang="zh-CN" altLang="en-US" b="1" dirty="0">
                <a:solidFill>
                  <a:schemeClr val="bg1"/>
                </a:solidFill>
              </a:rPr>
              <a:t>终身学伴</a:t>
            </a:r>
            <a:r>
              <a:rPr lang="en-US" altLang="zh-CN" b="1" dirty="0">
                <a:solidFill>
                  <a:schemeClr val="bg1"/>
                </a:solidFill>
              </a:rPr>
              <a:t>—</a:t>
            </a:r>
            <a:r>
              <a:rPr lang="zh-CN" altLang="en-US" b="1" dirty="0">
                <a:solidFill>
                  <a:schemeClr val="bg1"/>
                </a:solidFill>
              </a:rPr>
              <a:t>数字虚拟人合成平台</a:t>
            </a:r>
            <a:r>
              <a:rPr lang="en-US" altLang="zh-CN" b="1" dirty="0">
                <a:solidFill>
                  <a:schemeClr val="bg1"/>
                </a:solidFill>
              </a:rPr>
              <a:t>》</a:t>
            </a:r>
          </a:p>
        </p:txBody>
      </p:sp>
      <p:sp>
        <p:nvSpPr>
          <p:cNvPr id="10" name="文本框 9"/>
          <p:cNvSpPr txBox="1"/>
          <p:nvPr/>
        </p:nvSpPr>
        <p:spPr>
          <a:xfrm>
            <a:off x="7166684" y="4040812"/>
            <a:ext cx="5025316" cy="923330"/>
          </a:xfrm>
          <a:prstGeom prst="rect">
            <a:avLst/>
          </a:prstGeom>
          <a:noFill/>
        </p:spPr>
        <p:txBody>
          <a:bodyPr wrap="square">
            <a:spAutoFit/>
          </a:bodyPr>
          <a:lstStyle/>
          <a:p>
            <a:r>
              <a:rPr lang="zh-CN" altLang="en-US" b="1" dirty="0">
                <a:solidFill>
                  <a:schemeClr val="bg1"/>
                </a:solidFill>
              </a:rPr>
              <a:t>现拥有六项软件著作权：</a:t>
            </a:r>
            <a:endParaRPr lang="en-US" altLang="zh-CN" b="1" dirty="0">
              <a:solidFill>
                <a:schemeClr val="bg1"/>
              </a:solidFill>
            </a:endParaRPr>
          </a:p>
          <a:p>
            <a:r>
              <a:rPr lang="en-US" altLang="zh-CN" b="1" dirty="0">
                <a:solidFill>
                  <a:schemeClr val="bg1"/>
                </a:solidFill>
              </a:rPr>
              <a:t>《</a:t>
            </a:r>
            <a:r>
              <a:rPr lang="zh-CN" altLang="en-US" b="1" dirty="0">
                <a:solidFill>
                  <a:schemeClr val="bg1"/>
                </a:solidFill>
              </a:rPr>
              <a:t>基于音频</a:t>
            </a:r>
            <a:r>
              <a:rPr lang="en-US" altLang="zh-CN" b="1" dirty="0">
                <a:solidFill>
                  <a:schemeClr val="bg1"/>
                </a:solidFill>
              </a:rPr>
              <a:t>-</a:t>
            </a:r>
            <a:r>
              <a:rPr lang="zh-CN" altLang="en-US" b="1" dirty="0">
                <a:solidFill>
                  <a:schemeClr val="bg1"/>
                </a:solidFill>
              </a:rPr>
              <a:t>视频双模态的人脸伪造检测软件</a:t>
            </a:r>
            <a:r>
              <a:rPr lang="en-US" altLang="zh-CN" b="1" dirty="0">
                <a:solidFill>
                  <a:schemeClr val="bg1"/>
                </a:solidFill>
              </a:rPr>
              <a:t>》</a:t>
            </a:r>
          </a:p>
          <a:p>
            <a:r>
              <a:rPr lang="en-US" altLang="zh-CN" b="1" dirty="0">
                <a:solidFill>
                  <a:schemeClr val="bg1"/>
                </a:solidFill>
              </a:rPr>
              <a:t>《</a:t>
            </a:r>
            <a:r>
              <a:rPr lang="zh-CN" altLang="en-US" b="1" dirty="0">
                <a:solidFill>
                  <a:schemeClr val="bg1"/>
                </a:solidFill>
              </a:rPr>
              <a:t>面向深度伪造音视频的智能检测软件</a:t>
            </a:r>
            <a:r>
              <a:rPr lang="en-US" altLang="zh-CN" b="1" dirty="0">
                <a:solidFill>
                  <a:schemeClr val="bg1"/>
                </a:solidFill>
              </a:rPr>
              <a:t>》</a:t>
            </a:r>
          </a:p>
        </p:txBody>
      </p:sp>
      <p:sp>
        <p:nvSpPr>
          <p:cNvPr id="6" name="文本框 5">
            <a:extLst>
              <a:ext uri="{FF2B5EF4-FFF2-40B4-BE49-F238E27FC236}">
                <a16:creationId xmlns:a16="http://schemas.microsoft.com/office/drawing/2014/main" id="{1DC9DD80-CE34-5070-B37D-D570EA3E30E5}"/>
              </a:ext>
            </a:extLst>
          </p:cNvPr>
          <p:cNvSpPr txBox="1"/>
          <p:nvPr/>
        </p:nvSpPr>
        <p:spPr>
          <a:xfrm>
            <a:off x="5327132" y="636779"/>
            <a:ext cx="7577506" cy="1384995"/>
          </a:xfrm>
          <a:prstGeom prst="rect">
            <a:avLst/>
          </a:prstGeom>
          <a:noFill/>
        </p:spPr>
        <p:txBody>
          <a:bodyPr wrap="square">
            <a:spAutoFit/>
          </a:bodyPr>
          <a:lstStyle/>
          <a:p>
            <a:pPr algn="l">
              <a:spcBef>
                <a:spcPts val="900"/>
              </a:spcBef>
              <a:spcAft>
                <a:spcPts val="900"/>
              </a:spcAft>
            </a:pPr>
            <a:r>
              <a:rPr lang="zh-CN" altLang="en-US" b="0" i="0" dirty="0">
                <a:solidFill>
                  <a:srgbClr val="FAFAFC"/>
                </a:solidFill>
                <a:effectLst/>
                <a:latin typeface="Abadi" panose="020B0604020104020204" pitchFamily="34" charset="0"/>
              </a:rPr>
              <a:t>统筹项目进度与团队协作，制定方案开发规范。</a:t>
            </a:r>
          </a:p>
          <a:p>
            <a:pPr algn="l">
              <a:spcBef>
                <a:spcPts val="900"/>
              </a:spcBef>
              <a:spcAft>
                <a:spcPts val="900"/>
              </a:spcAft>
            </a:pPr>
            <a:r>
              <a:rPr lang="zh-CN" altLang="en-US" b="0" i="0" dirty="0">
                <a:solidFill>
                  <a:srgbClr val="FAFAFC"/>
                </a:solidFill>
                <a:effectLst/>
                <a:latin typeface="Abadi" panose="020B0604020104020204" pitchFamily="34" charset="0"/>
              </a:rPr>
              <a:t>主导商业模型、成本分析与可行性论证。</a:t>
            </a:r>
          </a:p>
          <a:p>
            <a:pPr algn="l">
              <a:spcBef>
                <a:spcPts val="900"/>
              </a:spcBef>
              <a:spcAft>
                <a:spcPts val="900"/>
              </a:spcAft>
            </a:pPr>
            <a:r>
              <a:rPr lang="zh-CN" altLang="en-US" b="0" i="0" dirty="0">
                <a:solidFill>
                  <a:srgbClr val="FAFAFC"/>
                </a:solidFill>
                <a:effectLst/>
                <a:latin typeface="Abadi" panose="020B0604020104020204" pitchFamily="34" charset="0"/>
              </a:rPr>
              <a:t>负责客户沟通与产品方案推广策略。</a:t>
            </a:r>
          </a:p>
        </p:txBody>
      </p:sp>
      <p:sp>
        <p:nvSpPr>
          <p:cNvPr id="8" name="文本框 7">
            <a:extLst>
              <a:ext uri="{FF2B5EF4-FFF2-40B4-BE49-F238E27FC236}">
                <a16:creationId xmlns:a16="http://schemas.microsoft.com/office/drawing/2014/main" id="{63542CDF-9669-E9F4-8CCC-C3AA29C3B87E}"/>
              </a:ext>
            </a:extLst>
          </p:cNvPr>
          <p:cNvSpPr txBox="1"/>
          <p:nvPr/>
        </p:nvSpPr>
        <p:spPr>
          <a:xfrm>
            <a:off x="5686054" y="3081393"/>
            <a:ext cx="6103160" cy="1384995"/>
          </a:xfrm>
          <a:prstGeom prst="rect">
            <a:avLst/>
          </a:prstGeom>
          <a:noFill/>
        </p:spPr>
        <p:txBody>
          <a:bodyPr wrap="square">
            <a:spAutoFit/>
          </a:bodyPr>
          <a:lstStyle/>
          <a:p>
            <a:pPr algn="l">
              <a:spcBef>
                <a:spcPts val="900"/>
              </a:spcBef>
              <a:spcAft>
                <a:spcPts val="900"/>
              </a:spcAft>
            </a:pPr>
            <a:r>
              <a:rPr lang="zh-CN" altLang="en-US" b="0" i="0" dirty="0">
                <a:solidFill>
                  <a:srgbClr val="FAFAFC"/>
                </a:solidFill>
                <a:effectLst/>
                <a:latin typeface="Abadi" panose="020B0604020104020204" pitchFamily="34" charset="0"/>
              </a:rPr>
              <a:t>设计整体技术架构，融合蚂蚁集团生态。</a:t>
            </a:r>
          </a:p>
          <a:p>
            <a:pPr algn="l">
              <a:spcBef>
                <a:spcPts val="900"/>
              </a:spcBef>
              <a:spcAft>
                <a:spcPts val="900"/>
              </a:spcAft>
            </a:pPr>
            <a:r>
              <a:rPr lang="zh-CN" altLang="en-US" b="0" i="0" dirty="0">
                <a:solidFill>
                  <a:srgbClr val="FAFAFC"/>
                </a:solidFill>
                <a:effectLst/>
                <a:latin typeface="Abadi" panose="020B0604020104020204" pitchFamily="34" charset="0"/>
              </a:rPr>
              <a:t>主导企业级技术选型与安全方案。</a:t>
            </a:r>
          </a:p>
          <a:p>
            <a:pPr algn="l">
              <a:spcBef>
                <a:spcPts val="900"/>
              </a:spcBef>
              <a:spcAft>
                <a:spcPts val="900"/>
              </a:spcAft>
            </a:pPr>
            <a:r>
              <a:rPr lang="zh-CN" altLang="en-US" b="0" i="0" dirty="0">
                <a:solidFill>
                  <a:srgbClr val="FAFAFC"/>
                </a:solidFill>
                <a:effectLst/>
                <a:latin typeface="Abadi" panose="020B0604020104020204" pitchFamily="34" charset="0"/>
              </a:rPr>
              <a:t>协调并保障系统可扩展性与稳定性。</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3"/>
          <a:srcRect/>
          <a:stretch>
            <a:fillRect/>
          </a:stretch>
        </p:blipFill>
        <p:spPr>
          <a:xfrm>
            <a:off x="-6000" y="-1270"/>
            <a:ext cx="12204000" cy="6860540"/>
          </a:xfrm>
          <a:prstGeom prst="rect">
            <a:avLst/>
          </a:prstGeom>
        </p:spPr>
      </p:pic>
      <p:sp>
        <p:nvSpPr>
          <p:cNvPr id="161" name="矩形 160"/>
          <p:cNvSpPr/>
          <p:nvPr/>
        </p:nvSpPr>
        <p:spPr>
          <a:xfrm>
            <a:off x="178435" y="0"/>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5" y="254000"/>
            <a:ext cx="4756150" cy="584775"/>
          </a:xfrm>
          <a:prstGeom prst="rect">
            <a:avLst/>
          </a:prstGeom>
          <a:noFill/>
        </p:spPr>
        <p:txBody>
          <a:bodyPr wrap="square" rtlCol="0">
            <a:spAutoFit/>
          </a:bodyPr>
          <a:lstStyle/>
          <a:p>
            <a:pPr algn="l"/>
            <a:r>
              <a:rPr lang="zh-CN" altLang="en-US" sz="3200" b="1" dirty="0">
                <a:ln>
                  <a:noFill/>
                </a:ln>
                <a:solidFill>
                  <a:schemeClr val="bg1"/>
                </a:solidFill>
                <a:effectLst>
                  <a:outerShdw blurRad="63500" sx="101000" sy="101000" algn="ctr" rotWithShape="0">
                    <a:srgbClr val="33DDF8">
                      <a:alpha val="40000"/>
                    </a:srgbClr>
                  </a:outerShdw>
                </a:effectLst>
                <a:latin typeface="钉钉进步体" panose="00020600040101010101" pitchFamily="18" charset="-122"/>
                <a:ea typeface="钉钉进步体" panose="00020600040101010101" pitchFamily="18" charset="-122"/>
              </a:rPr>
              <a:t>人员组织框架</a:t>
            </a:r>
            <a:r>
              <a:rPr lang="zh-CN" altLang="en-US" sz="3200" b="1" dirty="0">
                <a:solidFill>
                  <a:schemeClr val="bg1"/>
                </a:solidFill>
                <a:effectLst>
                  <a:outerShdw blurRad="63500" sx="101000" sy="101000" algn="ctr" rotWithShape="0">
                    <a:srgbClr val="33DDF8">
                      <a:alpha val="40000"/>
                    </a:srgbClr>
                  </a:outerShdw>
                </a:effectLst>
                <a:latin typeface="钉钉进步体" panose="00020600040101010101" pitchFamily="18" charset="-122"/>
                <a:ea typeface="钉钉进步体" panose="00020600040101010101" pitchFamily="18" charset="-122"/>
              </a:rPr>
              <a:t>与技术积累</a:t>
            </a:r>
            <a:endParaRPr lang="zh-CN" altLang="en-US" sz="3200" b="1" dirty="0">
              <a:ln>
                <a:noFill/>
              </a:ln>
              <a:solidFill>
                <a:schemeClr val="bg1"/>
              </a:solidFill>
              <a:effectLst>
                <a:outerShdw blurRad="63500" sx="101000" sy="101000" algn="ctr" rotWithShape="0">
                  <a:srgbClr val="33DDF8">
                    <a:alpha val="40000"/>
                  </a:srgbClr>
                </a:outerShdw>
              </a:effectLst>
              <a:latin typeface="钉钉进步体" panose="00020600040101010101" pitchFamily="18" charset="-122"/>
              <a:ea typeface="钉钉进步体" panose="00020600040101010101" pitchFamily="18" charset="-122"/>
            </a:endParaRPr>
          </a:p>
        </p:txBody>
      </p:sp>
      <p:sp>
        <p:nvSpPr>
          <p:cNvPr id="27" name="椭圆 26"/>
          <p:cNvSpPr/>
          <p:nvPr/>
        </p:nvSpPr>
        <p:spPr>
          <a:xfrm>
            <a:off x="1287537" y="5179179"/>
            <a:ext cx="1456055" cy="268605"/>
          </a:xfrm>
          <a:prstGeom prst="ellipse">
            <a:avLst/>
          </a:prstGeom>
          <a:gradFill>
            <a:gsLst>
              <a:gs pos="100000">
                <a:srgbClr val="3D6AFD">
                  <a:alpha val="0"/>
                </a:srgbClr>
              </a:gs>
              <a:gs pos="50000">
                <a:srgbClr val="2BB6CD">
                  <a:alpha val="25000"/>
                </a:srgbClr>
              </a:gs>
              <a:gs pos="0">
                <a:srgbClr val="3D6AFD">
                  <a:alpha val="0"/>
                </a:srgbClr>
              </a:gs>
            </a:gsLst>
            <a:lin ang="10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nvGrpSpPr>
          <p:cNvPr id="4" name="组合 3"/>
          <p:cNvGrpSpPr>
            <a:grpSpLocks noChangeAspect="1"/>
          </p:cNvGrpSpPr>
          <p:nvPr/>
        </p:nvGrpSpPr>
        <p:grpSpPr>
          <a:xfrm>
            <a:off x="29210" y="249555"/>
            <a:ext cx="863357" cy="610274"/>
            <a:chOff x="10598" y="2603"/>
            <a:chExt cx="1501" cy="1061"/>
          </a:xfrm>
        </p:grpSpPr>
        <p:sp>
          <p:nvSpPr>
            <p:cNvPr id="3" name="文本框 2"/>
            <p:cNvSpPr txBox="1"/>
            <p:nvPr/>
          </p:nvSpPr>
          <p:spPr>
            <a:xfrm>
              <a:off x="10598" y="2603"/>
              <a:ext cx="1501" cy="1015"/>
            </a:xfrm>
            <a:prstGeom prst="rect">
              <a:avLst/>
            </a:prstGeom>
            <a:noFill/>
          </p:spPr>
          <p:txBody>
            <a:bodyPr wrap="square" rtlCol="0">
              <a:spAutoFit/>
            </a:bodyPr>
            <a:lstStyle/>
            <a:p>
              <a:pPr algn="ctr"/>
              <a:r>
                <a:rPr lang="en-US" altLang="zh-CN" sz="3200" dirty="0">
                  <a:ln>
                    <a:noFill/>
                  </a:ln>
                  <a:solidFill>
                    <a:schemeClr val="bg1"/>
                  </a:solidFill>
                  <a:latin typeface="钉钉进步体" panose="00020600040101010101" pitchFamily="18" charset="-122"/>
                  <a:ea typeface="钉钉进步体" panose="00020600040101010101" pitchFamily="18" charset="-122"/>
                </a:rPr>
                <a:t>04</a:t>
              </a:r>
            </a:p>
          </p:txBody>
        </p:sp>
        <p:sp>
          <p:nvSpPr>
            <p:cNvPr id="2" name="椭圆 1"/>
            <p:cNvSpPr>
              <a:spLocks noChangeAspect="1"/>
            </p:cNvSpPr>
            <p:nvPr/>
          </p:nvSpPr>
          <p:spPr>
            <a:xfrm>
              <a:off x="10987" y="2757"/>
              <a:ext cx="968" cy="907"/>
            </a:xfrm>
            <a:prstGeom prst="ellipse">
              <a:avLst/>
            </a:prstGeom>
            <a:noFill/>
            <a:ln w="79375">
              <a:gradFill>
                <a:gsLst>
                  <a:gs pos="30000">
                    <a:srgbClr val="33DDF8">
                      <a:alpha val="0"/>
                    </a:srgbClr>
                  </a:gs>
                  <a:gs pos="100000">
                    <a:srgbClr val="33DDF8"/>
                  </a:gs>
                </a:gsLst>
                <a:lin ang="39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汉仪正圆 55简" panose="00020600040101010101" charset="-122"/>
                <a:ea typeface="汉仪正圆 55简" panose="00020600040101010101" charset="-122"/>
              </a:endParaRPr>
            </a:p>
          </p:txBody>
        </p:sp>
      </p:grpSp>
      <p:sp>
        <p:nvSpPr>
          <p:cNvPr id="19" name="文本框 18"/>
          <p:cNvSpPr txBox="1"/>
          <p:nvPr/>
        </p:nvSpPr>
        <p:spPr>
          <a:xfrm>
            <a:off x="531348" y="1647219"/>
            <a:ext cx="4108108" cy="4524315"/>
          </a:xfrm>
          <a:prstGeom prst="rect">
            <a:avLst/>
          </a:prstGeom>
          <a:noFill/>
        </p:spPr>
        <p:txBody>
          <a:bodyPr wrap="square" rtlCol="0">
            <a:spAutoFit/>
          </a:bodyPr>
          <a:lstStyle/>
          <a:p>
            <a:r>
              <a:rPr lang="zh-CN" altLang="en-US" b="1" dirty="0">
                <a:solidFill>
                  <a:schemeClr val="bg1"/>
                </a:solidFill>
              </a:rPr>
              <a:t>软件工程专业 本科三年级</a:t>
            </a:r>
            <a:endParaRPr lang="en-US" altLang="zh-CN" b="1" dirty="0">
              <a:solidFill>
                <a:schemeClr val="bg1"/>
              </a:solidFill>
            </a:endParaRPr>
          </a:p>
          <a:p>
            <a:pPr marL="285750" indent="-285750">
              <a:buFont typeface="Wingdings" panose="05000000000000000000" pitchFamily="2" charset="2"/>
              <a:buChar char="l"/>
            </a:pPr>
            <a:r>
              <a:rPr lang="zh-CN" altLang="en-US" b="1" dirty="0">
                <a:solidFill>
                  <a:schemeClr val="bg1"/>
                </a:solidFill>
              </a:rPr>
              <a:t>曾任挑战杯省金奖技术人员</a:t>
            </a:r>
            <a:endParaRPr lang="en-US" altLang="zh-CN" b="1" dirty="0">
              <a:solidFill>
                <a:schemeClr val="bg1"/>
              </a:solidFill>
            </a:endParaRPr>
          </a:p>
          <a:p>
            <a:pPr marL="285750" indent="-285750">
              <a:buFont typeface="Wingdings" panose="05000000000000000000" pitchFamily="2" charset="2"/>
              <a:buChar char="l"/>
            </a:pPr>
            <a:r>
              <a:rPr lang="zh-CN" altLang="en-US" b="1" dirty="0">
                <a:solidFill>
                  <a:schemeClr val="bg1"/>
                </a:solidFill>
              </a:rPr>
              <a:t>全国大学生服务外包创新创业大赛全国三等奖技术人员</a:t>
            </a:r>
            <a:endParaRPr lang="en-US" altLang="zh-CN" b="1" dirty="0">
              <a:solidFill>
                <a:schemeClr val="bg1"/>
              </a:solidFill>
            </a:endParaRPr>
          </a:p>
          <a:p>
            <a:endParaRPr lang="en-US" altLang="zh-CN" b="1" dirty="0">
              <a:solidFill>
                <a:schemeClr val="bg1"/>
              </a:solidFill>
            </a:endParaRPr>
          </a:p>
          <a:p>
            <a:pPr marL="285750" indent="-285750">
              <a:buFont typeface="Wingdings" panose="05000000000000000000" pitchFamily="2" charset="2"/>
              <a:buChar char="l"/>
            </a:pPr>
            <a:r>
              <a:rPr lang="zh-CN" altLang="en-US" b="1" dirty="0">
                <a:solidFill>
                  <a:schemeClr val="bg1"/>
                </a:solidFill>
              </a:rPr>
              <a:t>现拥有四项软件著作权：</a:t>
            </a:r>
            <a:endParaRPr lang="en-US" altLang="zh-CN" b="1" dirty="0">
              <a:solidFill>
                <a:schemeClr val="bg1"/>
              </a:solidFill>
            </a:endParaRPr>
          </a:p>
          <a:p>
            <a:r>
              <a:rPr lang="en-US" altLang="zh-CN" b="1" dirty="0">
                <a:solidFill>
                  <a:schemeClr val="bg1"/>
                </a:solidFill>
              </a:rPr>
              <a:t>《</a:t>
            </a:r>
            <a:r>
              <a:rPr lang="zh-CN" altLang="en-US" b="1" dirty="0">
                <a:solidFill>
                  <a:schemeClr val="bg1"/>
                </a:solidFill>
              </a:rPr>
              <a:t>饼图解码者软件</a:t>
            </a:r>
            <a:r>
              <a:rPr lang="en-US" altLang="zh-CN" b="1" dirty="0">
                <a:solidFill>
                  <a:schemeClr val="bg1"/>
                </a:solidFill>
              </a:rPr>
              <a:t>》</a:t>
            </a:r>
          </a:p>
          <a:p>
            <a:r>
              <a:rPr lang="en-US" altLang="zh-CN" b="1" dirty="0">
                <a:solidFill>
                  <a:schemeClr val="bg1"/>
                </a:solidFill>
              </a:rPr>
              <a:t>《</a:t>
            </a:r>
            <a:r>
              <a:rPr lang="zh-CN" altLang="en-US" b="1" dirty="0">
                <a:solidFill>
                  <a:schemeClr val="bg1"/>
                </a:solidFill>
              </a:rPr>
              <a:t>双影协融</a:t>
            </a:r>
            <a:r>
              <a:rPr lang="en-US" altLang="zh-CN" b="1" dirty="0">
                <a:solidFill>
                  <a:schemeClr val="bg1"/>
                </a:solidFill>
              </a:rPr>
              <a:t>——</a:t>
            </a:r>
            <a:r>
              <a:rPr lang="zh-CN" altLang="en-US" b="1" dirty="0">
                <a:solidFill>
                  <a:schemeClr val="bg1"/>
                </a:solidFill>
              </a:rPr>
              <a:t>人体目标检测软件</a:t>
            </a:r>
            <a:r>
              <a:rPr lang="en-US" altLang="zh-CN" b="1" dirty="0">
                <a:solidFill>
                  <a:schemeClr val="bg1"/>
                </a:solidFill>
              </a:rPr>
              <a:t>》</a:t>
            </a:r>
          </a:p>
          <a:p>
            <a:r>
              <a:rPr lang="en-US" altLang="zh-CN" b="1" dirty="0">
                <a:solidFill>
                  <a:schemeClr val="bg1"/>
                </a:solidFill>
              </a:rPr>
              <a:t>《</a:t>
            </a:r>
            <a:r>
              <a:rPr lang="zh-CN" altLang="en-US" b="1" dirty="0">
                <a:solidFill>
                  <a:schemeClr val="bg1"/>
                </a:solidFill>
              </a:rPr>
              <a:t>曲线图目标检测与提取软件</a:t>
            </a:r>
            <a:r>
              <a:rPr lang="en-US" altLang="zh-CN" b="1" dirty="0">
                <a:solidFill>
                  <a:schemeClr val="bg1"/>
                </a:solidFill>
              </a:rPr>
              <a:t>》</a:t>
            </a:r>
          </a:p>
          <a:p>
            <a:r>
              <a:rPr lang="en-US" altLang="zh-CN" b="1" dirty="0">
                <a:solidFill>
                  <a:schemeClr val="bg1"/>
                </a:solidFill>
              </a:rPr>
              <a:t>《</a:t>
            </a:r>
            <a:r>
              <a:rPr lang="zh-CN" altLang="en-US" b="1" dirty="0">
                <a:solidFill>
                  <a:schemeClr val="bg1"/>
                </a:solidFill>
              </a:rPr>
              <a:t>面向深度伪造音视频的智能检测软件</a:t>
            </a:r>
            <a:r>
              <a:rPr lang="en-US" altLang="zh-CN" b="1" dirty="0">
                <a:solidFill>
                  <a:schemeClr val="bg1"/>
                </a:solidFill>
              </a:rPr>
              <a:t>》</a:t>
            </a:r>
          </a:p>
          <a:p>
            <a:endParaRPr lang="en-US" altLang="zh-CN" b="1" dirty="0">
              <a:solidFill>
                <a:schemeClr val="bg1"/>
              </a:solidFill>
            </a:endParaRPr>
          </a:p>
          <a:p>
            <a:r>
              <a:rPr lang="zh-CN" altLang="en-US" b="1" dirty="0">
                <a:solidFill>
                  <a:schemeClr val="bg1"/>
                </a:solidFill>
              </a:rPr>
              <a:t>两项发明专利发明人：</a:t>
            </a:r>
            <a:endParaRPr lang="en-US" altLang="zh-CN" b="1" dirty="0">
              <a:solidFill>
                <a:schemeClr val="bg1"/>
              </a:solidFill>
            </a:endParaRPr>
          </a:p>
          <a:p>
            <a:r>
              <a:rPr lang="en-US" altLang="zh-CN" b="1" dirty="0">
                <a:solidFill>
                  <a:schemeClr val="bg1"/>
                </a:solidFill>
              </a:rPr>
              <a:t>《</a:t>
            </a:r>
            <a:r>
              <a:rPr lang="zh-CN" altLang="en-US" b="1" dirty="0">
                <a:solidFill>
                  <a:schemeClr val="bg1"/>
                </a:solidFill>
              </a:rPr>
              <a:t>一种基于物理先验和模态修补的火灾救援人体目标检测技术方法</a:t>
            </a:r>
            <a:r>
              <a:rPr lang="en-US" altLang="zh-CN" b="1" dirty="0">
                <a:solidFill>
                  <a:schemeClr val="bg1"/>
                </a:solidFill>
              </a:rPr>
              <a:t>》</a:t>
            </a:r>
          </a:p>
          <a:p>
            <a:r>
              <a:rPr lang="en-US" altLang="zh-CN" b="1" dirty="0">
                <a:solidFill>
                  <a:schemeClr val="bg1"/>
                </a:solidFill>
              </a:rPr>
              <a:t>《</a:t>
            </a:r>
            <a:r>
              <a:rPr lang="zh-CN" altLang="en-US" b="1" dirty="0">
                <a:solidFill>
                  <a:schemeClr val="bg1"/>
                </a:solidFill>
              </a:rPr>
              <a:t>一种基于特征点匹配的曲线图倾斜角度估计与校正方法</a:t>
            </a:r>
            <a:r>
              <a:rPr lang="en-US" altLang="zh-CN" b="1" dirty="0">
                <a:solidFill>
                  <a:schemeClr val="bg1"/>
                </a:solidFill>
              </a:rPr>
              <a:t>》</a:t>
            </a:r>
          </a:p>
        </p:txBody>
      </p:sp>
      <p:sp>
        <p:nvSpPr>
          <p:cNvPr id="6" name="文本框 5"/>
          <p:cNvSpPr txBox="1"/>
          <p:nvPr/>
        </p:nvSpPr>
        <p:spPr>
          <a:xfrm>
            <a:off x="4520903" y="1647219"/>
            <a:ext cx="3446369" cy="2584450"/>
          </a:xfrm>
          <a:prstGeom prst="rect">
            <a:avLst/>
          </a:prstGeom>
          <a:noFill/>
        </p:spPr>
        <p:txBody>
          <a:bodyPr wrap="square" rtlCol="0">
            <a:spAutoFit/>
          </a:bodyPr>
          <a:lstStyle/>
          <a:p>
            <a:r>
              <a:rPr lang="zh-CN" altLang="en-US" b="1" dirty="0">
                <a:solidFill>
                  <a:schemeClr val="bg1"/>
                </a:solidFill>
              </a:rPr>
              <a:t>软件工程专业 本科三年级</a:t>
            </a:r>
            <a:endParaRPr lang="en-US" altLang="zh-CN" b="1" dirty="0">
              <a:solidFill>
                <a:schemeClr val="bg1"/>
              </a:solidFill>
            </a:endParaRPr>
          </a:p>
          <a:p>
            <a:pPr marL="285750" indent="-285750">
              <a:buFont typeface="Wingdings" panose="05000000000000000000" pitchFamily="2" charset="2"/>
              <a:buChar char="l"/>
            </a:pPr>
            <a:r>
              <a:rPr lang="zh-CN" altLang="en-US" b="1" dirty="0">
                <a:solidFill>
                  <a:schemeClr val="bg1"/>
                </a:solidFill>
              </a:rPr>
              <a:t>投稿一级期刊（中国图象图形学报）</a:t>
            </a:r>
            <a:endParaRPr lang="en-US" altLang="zh-CN" b="1" dirty="0">
              <a:solidFill>
                <a:schemeClr val="bg1"/>
              </a:solidFill>
            </a:endParaRPr>
          </a:p>
          <a:p>
            <a:pPr marL="285750" indent="-285750">
              <a:buFont typeface="Wingdings" panose="05000000000000000000" pitchFamily="2" charset="2"/>
              <a:buChar char="l"/>
            </a:pPr>
            <a:endParaRPr lang="en-US" altLang="zh-CN" b="1" dirty="0">
              <a:solidFill>
                <a:schemeClr val="bg1"/>
              </a:solidFill>
            </a:endParaRPr>
          </a:p>
          <a:p>
            <a:pPr marL="285750" indent="-285750">
              <a:buFont typeface="Wingdings" panose="05000000000000000000" pitchFamily="2" charset="2"/>
              <a:buChar char="l"/>
            </a:pPr>
            <a:r>
              <a:rPr lang="zh-CN" altLang="en-US" b="1" dirty="0">
                <a:solidFill>
                  <a:schemeClr val="bg1"/>
                </a:solidFill>
              </a:rPr>
              <a:t>专业绩点第一</a:t>
            </a:r>
            <a:endParaRPr lang="en-US" altLang="zh-CN" b="1" dirty="0">
              <a:solidFill>
                <a:schemeClr val="bg1"/>
              </a:solidFill>
            </a:endParaRPr>
          </a:p>
          <a:p>
            <a:pPr marL="285750" indent="-285750">
              <a:buFont typeface="Wingdings" panose="05000000000000000000" pitchFamily="2" charset="2"/>
              <a:buChar char="l"/>
            </a:pPr>
            <a:r>
              <a:rPr lang="zh-CN" altLang="en-US" b="1" dirty="0">
                <a:solidFill>
                  <a:schemeClr val="bg1"/>
                </a:solidFill>
              </a:rPr>
              <a:t>主持浙江省省级大学生创新创业训练计划项目</a:t>
            </a:r>
            <a:endParaRPr lang="en-US" altLang="zh-CN" b="1" dirty="0">
              <a:solidFill>
                <a:schemeClr val="bg1"/>
              </a:solidFill>
            </a:endParaRPr>
          </a:p>
          <a:p>
            <a:pPr marL="285750" indent="-285750">
              <a:buFont typeface="Wingdings" panose="05000000000000000000" pitchFamily="2" charset="2"/>
              <a:buChar char="l"/>
            </a:pPr>
            <a:r>
              <a:rPr lang="zh-CN" altLang="en-US" b="1" dirty="0">
                <a:solidFill>
                  <a:schemeClr val="bg1"/>
                </a:solidFill>
              </a:rPr>
              <a:t>参加校内图形图像实验室，取得一定创新成果</a:t>
            </a:r>
          </a:p>
        </p:txBody>
      </p:sp>
      <p:pic>
        <p:nvPicPr>
          <p:cNvPr id="7" name="图片 6" descr="绿色的标志&#10;&#10;AI 生成的内容可能不正确。"/>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20903" y="853218"/>
            <a:ext cx="584775" cy="584775"/>
          </a:xfrm>
          <a:prstGeom prst="rect">
            <a:avLst/>
          </a:prstGeom>
        </p:spPr>
      </p:pic>
      <p:pic>
        <p:nvPicPr>
          <p:cNvPr id="13" name="图片 12"/>
          <p:cNvPicPr>
            <a:picLocks noChangeAspect="1"/>
          </p:cNvPicPr>
          <p:nvPr/>
        </p:nvPicPr>
        <p:blipFill>
          <a:blip r:embed="rId5"/>
          <a:stretch>
            <a:fillRect/>
          </a:stretch>
        </p:blipFill>
        <p:spPr>
          <a:xfrm>
            <a:off x="995937" y="858623"/>
            <a:ext cx="583200" cy="583200"/>
          </a:xfrm>
          <a:prstGeom prst="rect">
            <a:avLst/>
          </a:prstGeom>
        </p:spPr>
      </p:pic>
      <p:sp>
        <p:nvSpPr>
          <p:cNvPr id="8" name="文本框 7"/>
          <p:cNvSpPr txBox="1"/>
          <p:nvPr/>
        </p:nvSpPr>
        <p:spPr>
          <a:xfrm>
            <a:off x="8362349" y="1786655"/>
            <a:ext cx="3554259" cy="4524315"/>
          </a:xfrm>
          <a:prstGeom prst="rect">
            <a:avLst/>
          </a:prstGeom>
          <a:noFill/>
        </p:spPr>
        <p:txBody>
          <a:bodyPr wrap="square" rtlCol="0">
            <a:spAutoFit/>
          </a:bodyPr>
          <a:lstStyle/>
          <a:p>
            <a:r>
              <a:rPr lang="zh-CN" altLang="en-US" b="1" dirty="0">
                <a:solidFill>
                  <a:schemeClr val="bg1"/>
                </a:solidFill>
              </a:rPr>
              <a:t>计算机科学与技术专业 本科三年级</a:t>
            </a:r>
            <a:endParaRPr lang="en-US" altLang="zh-CN" b="1" dirty="0">
              <a:solidFill>
                <a:schemeClr val="bg1"/>
              </a:solidFill>
            </a:endParaRPr>
          </a:p>
          <a:p>
            <a:r>
              <a:rPr lang="zh-CN" altLang="en-US" b="1" dirty="0">
                <a:solidFill>
                  <a:schemeClr val="bg1"/>
                </a:solidFill>
                <a:sym typeface="+mn-ea"/>
              </a:rPr>
              <a:t>浙江省挑战杯大学生课外学术科技作品竞赛银奖团队技术负责人</a:t>
            </a:r>
          </a:p>
          <a:p>
            <a:endParaRPr lang="en-US" altLang="zh-CN" b="1" dirty="0">
              <a:solidFill>
                <a:schemeClr val="bg1"/>
              </a:solidFill>
            </a:endParaRPr>
          </a:p>
          <a:p>
            <a:pPr marL="285750" indent="-285750">
              <a:buFont typeface="Wingdings" panose="05000000000000000000" pitchFamily="2" charset="2"/>
              <a:buChar char="l"/>
            </a:pPr>
            <a:endParaRPr lang="en-US" altLang="zh-CN" b="1" dirty="0">
              <a:solidFill>
                <a:schemeClr val="bg1"/>
              </a:solidFill>
            </a:endParaRPr>
          </a:p>
          <a:p>
            <a:r>
              <a:rPr lang="zh-CN" altLang="en-US" b="1" dirty="0">
                <a:solidFill>
                  <a:schemeClr val="bg1"/>
                </a:solidFill>
              </a:rPr>
              <a:t>现拥有三项独立软件著作权：</a:t>
            </a:r>
            <a:endParaRPr lang="en-US" altLang="zh-CN" b="1" dirty="0">
              <a:solidFill>
                <a:schemeClr val="bg1"/>
              </a:solidFill>
            </a:endParaRPr>
          </a:p>
          <a:p>
            <a:r>
              <a:rPr lang="en-US" altLang="zh-CN" b="1" dirty="0">
                <a:solidFill>
                  <a:schemeClr val="bg1"/>
                </a:solidFill>
              </a:rPr>
              <a:t>《</a:t>
            </a:r>
            <a:r>
              <a:rPr lang="zh-CN" altLang="en-US" b="1" dirty="0">
                <a:solidFill>
                  <a:schemeClr val="bg1"/>
                </a:solidFill>
              </a:rPr>
              <a:t>水印溯源维权软件</a:t>
            </a:r>
            <a:r>
              <a:rPr lang="en-US" altLang="zh-CN" b="1" dirty="0">
                <a:solidFill>
                  <a:schemeClr val="bg1"/>
                </a:solidFill>
              </a:rPr>
              <a:t>》</a:t>
            </a:r>
          </a:p>
          <a:p>
            <a:r>
              <a:rPr lang="en-US" altLang="zh-CN" b="1" dirty="0">
                <a:solidFill>
                  <a:schemeClr val="bg1"/>
                </a:solidFill>
              </a:rPr>
              <a:t>《</a:t>
            </a:r>
            <a:r>
              <a:rPr lang="zh-CN" altLang="en-US" b="1" dirty="0">
                <a:solidFill>
                  <a:schemeClr val="bg1"/>
                </a:solidFill>
              </a:rPr>
              <a:t>桌面预警卫士软件</a:t>
            </a:r>
            <a:r>
              <a:rPr lang="en-US" altLang="zh-CN" b="1" dirty="0">
                <a:solidFill>
                  <a:schemeClr val="bg1"/>
                </a:solidFill>
              </a:rPr>
              <a:t>》</a:t>
            </a:r>
          </a:p>
          <a:p>
            <a:r>
              <a:rPr lang="en-US" altLang="zh-CN" b="1" dirty="0">
                <a:solidFill>
                  <a:schemeClr val="bg1"/>
                </a:solidFill>
              </a:rPr>
              <a:t>《</a:t>
            </a:r>
            <a:r>
              <a:rPr lang="zh-CN" altLang="en-US" b="1" dirty="0">
                <a:solidFill>
                  <a:schemeClr val="bg1"/>
                </a:solidFill>
              </a:rPr>
              <a:t>隐盾水印嵌入软件</a:t>
            </a:r>
            <a:r>
              <a:rPr lang="en-US" altLang="zh-CN" b="1" dirty="0">
                <a:solidFill>
                  <a:schemeClr val="bg1"/>
                </a:solidFill>
              </a:rPr>
              <a:t>》</a:t>
            </a:r>
          </a:p>
          <a:p>
            <a:endParaRPr lang="en-US" altLang="zh-CN" b="1" dirty="0">
              <a:solidFill>
                <a:schemeClr val="bg1"/>
              </a:solidFill>
            </a:endParaRPr>
          </a:p>
          <a:p>
            <a:r>
              <a:rPr lang="zh-CN" altLang="en-US" b="1" dirty="0">
                <a:solidFill>
                  <a:schemeClr val="bg1"/>
                </a:solidFill>
              </a:rPr>
              <a:t>两项发明专利发明人：</a:t>
            </a:r>
            <a:endParaRPr lang="en-US" altLang="zh-CN" b="1" dirty="0">
              <a:solidFill>
                <a:schemeClr val="bg1"/>
              </a:solidFill>
            </a:endParaRPr>
          </a:p>
          <a:p>
            <a:r>
              <a:rPr lang="en-US" altLang="zh-CN" b="1" dirty="0">
                <a:solidFill>
                  <a:schemeClr val="bg1"/>
                </a:solidFill>
              </a:rPr>
              <a:t>《</a:t>
            </a:r>
            <a:r>
              <a:rPr lang="zh-CN" altLang="en-US" b="1" dirty="0">
                <a:solidFill>
                  <a:schemeClr val="bg1"/>
                </a:solidFill>
              </a:rPr>
              <a:t>基于盗摄检测和证据留存的主动感知桌面安全方法</a:t>
            </a:r>
            <a:r>
              <a:rPr lang="en-US" altLang="zh-CN" b="1" dirty="0">
                <a:solidFill>
                  <a:schemeClr val="bg1"/>
                </a:solidFill>
              </a:rPr>
              <a:t>》</a:t>
            </a:r>
          </a:p>
          <a:p>
            <a:r>
              <a:rPr lang="en-US" altLang="zh-CN" b="1" dirty="0">
                <a:solidFill>
                  <a:schemeClr val="bg1"/>
                </a:solidFill>
              </a:rPr>
              <a:t>《</a:t>
            </a:r>
            <a:r>
              <a:rPr lang="zh-CN" altLang="en-US" b="1" dirty="0">
                <a:solidFill>
                  <a:schemeClr val="bg1"/>
                </a:solidFill>
              </a:rPr>
              <a:t>一种基于人脸识别和屏幕保护的主动感知桌面安全方法</a:t>
            </a:r>
            <a:r>
              <a:rPr lang="en-US" altLang="zh-CN" b="1" dirty="0">
                <a:solidFill>
                  <a:schemeClr val="bg1"/>
                </a:solidFill>
              </a:rPr>
              <a:t>》</a:t>
            </a:r>
          </a:p>
        </p:txBody>
      </p:sp>
      <p:pic>
        <p:nvPicPr>
          <p:cNvPr id="17" name="图片 16" descr="卡通人物&#10;&#10;AI 生成的内容可能不正确。"/>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288988" y="863684"/>
            <a:ext cx="584776" cy="584776"/>
          </a:xfrm>
          <a:prstGeom prst="rect">
            <a:avLst/>
          </a:prstGeom>
        </p:spPr>
      </p:pic>
      <p:sp>
        <p:nvSpPr>
          <p:cNvPr id="9" name="文本框 8"/>
          <p:cNvSpPr txBox="1"/>
          <p:nvPr/>
        </p:nvSpPr>
        <p:spPr>
          <a:xfrm>
            <a:off x="2015563" y="1140365"/>
            <a:ext cx="1874101" cy="369332"/>
          </a:xfrm>
          <a:prstGeom prst="rect">
            <a:avLst/>
          </a:prstGeom>
          <a:noFill/>
        </p:spPr>
        <p:txBody>
          <a:bodyPr wrap="square">
            <a:spAutoFit/>
          </a:bodyPr>
          <a:lstStyle/>
          <a:p>
            <a:r>
              <a:rPr lang="zh-CN" altLang="en-US" sz="1800" b="1" dirty="0">
                <a:solidFill>
                  <a:schemeClr val="bg1"/>
                </a:solidFill>
              </a:rPr>
              <a:t>前端开发工程师</a:t>
            </a:r>
            <a:endParaRPr lang="zh-CN" altLang="en-US" dirty="0"/>
          </a:p>
        </p:txBody>
      </p:sp>
      <p:sp>
        <p:nvSpPr>
          <p:cNvPr id="10" name="文本框 9"/>
          <p:cNvSpPr txBox="1"/>
          <p:nvPr/>
        </p:nvSpPr>
        <p:spPr>
          <a:xfrm>
            <a:off x="2015564" y="840045"/>
            <a:ext cx="668277" cy="369332"/>
          </a:xfrm>
          <a:prstGeom prst="rect">
            <a:avLst/>
          </a:prstGeom>
          <a:noFill/>
        </p:spPr>
        <p:txBody>
          <a:bodyPr wrap="square">
            <a:spAutoFit/>
          </a:bodyPr>
          <a:lstStyle/>
          <a:p>
            <a:r>
              <a:rPr lang="zh-CN" altLang="en-US" sz="1800" b="1" dirty="0">
                <a:solidFill>
                  <a:schemeClr val="bg1"/>
                </a:solidFill>
              </a:rPr>
              <a:t>小王</a:t>
            </a:r>
            <a:endParaRPr lang="zh-CN" altLang="en-US" dirty="0"/>
          </a:p>
        </p:txBody>
      </p:sp>
      <p:sp>
        <p:nvSpPr>
          <p:cNvPr id="12" name="文本框 11"/>
          <p:cNvSpPr txBox="1"/>
          <p:nvPr/>
        </p:nvSpPr>
        <p:spPr>
          <a:xfrm>
            <a:off x="5152275" y="1158235"/>
            <a:ext cx="1874101" cy="369332"/>
          </a:xfrm>
          <a:prstGeom prst="rect">
            <a:avLst/>
          </a:prstGeom>
          <a:noFill/>
        </p:spPr>
        <p:txBody>
          <a:bodyPr wrap="square">
            <a:spAutoFit/>
          </a:bodyPr>
          <a:lstStyle/>
          <a:p>
            <a:r>
              <a:rPr lang="zh-CN" altLang="en-US" sz="1800" b="1" dirty="0">
                <a:solidFill>
                  <a:schemeClr val="bg1"/>
                </a:solidFill>
              </a:rPr>
              <a:t>后端开发工程师</a:t>
            </a:r>
            <a:endParaRPr lang="zh-CN" altLang="en-US" dirty="0"/>
          </a:p>
        </p:txBody>
      </p:sp>
      <p:sp>
        <p:nvSpPr>
          <p:cNvPr id="14" name="文本框 13"/>
          <p:cNvSpPr txBox="1"/>
          <p:nvPr/>
        </p:nvSpPr>
        <p:spPr>
          <a:xfrm>
            <a:off x="5152276" y="857915"/>
            <a:ext cx="668277" cy="369332"/>
          </a:xfrm>
          <a:prstGeom prst="rect">
            <a:avLst/>
          </a:prstGeom>
          <a:noFill/>
        </p:spPr>
        <p:txBody>
          <a:bodyPr wrap="square">
            <a:spAutoFit/>
          </a:bodyPr>
          <a:lstStyle/>
          <a:p>
            <a:r>
              <a:rPr lang="zh-CN" altLang="en-US" sz="1800" b="1" dirty="0">
                <a:solidFill>
                  <a:schemeClr val="bg1"/>
                </a:solidFill>
              </a:rPr>
              <a:t>小沈</a:t>
            </a:r>
            <a:endParaRPr lang="zh-CN" altLang="en-US" dirty="0"/>
          </a:p>
        </p:txBody>
      </p:sp>
      <p:sp>
        <p:nvSpPr>
          <p:cNvPr id="20" name="文本框 19"/>
          <p:cNvSpPr txBox="1"/>
          <p:nvPr/>
        </p:nvSpPr>
        <p:spPr>
          <a:xfrm>
            <a:off x="9073792" y="1160149"/>
            <a:ext cx="1599364" cy="369332"/>
          </a:xfrm>
          <a:prstGeom prst="rect">
            <a:avLst/>
          </a:prstGeom>
          <a:noFill/>
        </p:spPr>
        <p:txBody>
          <a:bodyPr wrap="square">
            <a:spAutoFit/>
          </a:bodyPr>
          <a:lstStyle/>
          <a:p>
            <a:r>
              <a:rPr lang="zh-CN" altLang="en-US" sz="1800" b="1" dirty="0">
                <a:solidFill>
                  <a:schemeClr val="bg1"/>
                </a:solidFill>
              </a:rPr>
              <a:t>产品经理</a:t>
            </a:r>
            <a:endParaRPr lang="zh-CN" altLang="en-US" dirty="0"/>
          </a:p>
        </p:txBody>
      </p:sp>
      <p:sp>
        <p:nvSpPr>
          <p:cNvPr id="21" name="文本框 20"/>
          <p:cNvSpPr txBox="1"/>
          <p:nvPr/>
        </p:nvSpPr>
        <p:spPr>
          <a:xfrm>
            <a:off x="9073792" y="859829"/>
            <a:ext cx="668277" cy="369332"/>
          </a:xfrm>
          <a:prstGeom prst="rect">
            <a:avLst/>
          </a:prstGeom>
          <a:noFill/>
        </p:spPr>
        <p:txBody>
          <a:bodyPr wrap="square">
            <a:spAutoFit/>
          </a:bodyPr>
          <a:lstStyle/>
          <a:p>
            <a:r>
              <a:rPr lang="zh-CN" altLang="en-US" sz="1800" b="1" dirty="0">
                <a:solidFill>
                  <a:schemeClr val="bg1"/>
                </a:solidFill>
              </a:rPr>
              <a:t>小张</a:t>
            </a:r>
            <a:endParaRPr lang="zh-CN" altLang="en-US" dirty="0"/>
          </a:p>
        </p:txBody>
      </p:sp>
      <p:sp>
        <p:nvSpPr>
          <p:cNvPr id="11" name="文本框 10">
            <a:extLst>
              <a:ext uri="{FF2B5EF4-FFF2-40B4-BE49-F238E27FC236}">
                <a16:creationId xmlns:a16="http://schemas.microsoft.com/office/drawing/2014/main" id="{06032689-9224-87F6-28D5-9FD41DF38E8D}"/>
              </a:ext>
            </a:extLst>
          </p:cNvPr>
          <p:cNvSpPr txBox="1"/>
          <p:nvPr/>
        </p:nvSpPr>
        <p:spPr>
          <a:xfrm>
            <a:off x="892567" y="3216878"/>
            <a:ext cx="6250444" cy="1384995"/>
          </a:xfrm>
          <a:prstGeom prst="rect">
            <a:avLst/>
          </a:prstGeom>
          <a:noFill/>
        </p:spPr>
        <p:txBody>
          <a:bodyPr wrap="square">
            <a:spAutoFit/>
          </a:bodyPr>
          <a:lstStyle/>
          <a:p>
            <a:pPr algn="l">
              <a:spcBef>
                <a:spcPts val="900"/>
              </a:spcBef>
              <a:spcAft>
                <a:spcPts val="900"/>
              </a:spcAft>
            </a:pPr>
            <a:r>
              <a:rPr lang="zh-CN" altLang="en-US" b="0" i="0" dirty="0">
                <a:solidFill>
                  <a:srgbClr val="FAFAFC"/>
                </a:solidFill>
                <a:effectLst/>
                <a:latin typeface="Abadi" panose="020B0604020104020204" pitchFamily="34" charset="0"/>
              </a:rPr>
              <a:t>基于</a:t>
            </a:r>
            <a:r>
              <a:rPr lang="en-US" altLang="zh-CN" b="0" i="0" dirty="0">
                <a:solidFill>
                  <a:srgbClr val="FAFAFC"/>
                </a:solidFill>
                <a:effectLst/>
                <a:latin typeface="Abadi" panose="020B0604020104020204" pitchFamily="34" charset="0"/>
              </a:rPr>
              <a:t>Ant Design</a:t>
            </a:r>
            <a:r>
              <a:rPr lang="zh-CN" altLang="en-US" dirty="0">
                <a:solidFill>
                  <a:srgbClr val="FAFAFC"/>
                </a:solidFill>
                <a:latin typeface="Abadi" panose="020B0604020104020204" pitchFamily="34" charset="0"/>
              </a:rPr>
              <a:t>进行 </a:t>
            </a:r>
            <a:r>
              <a:rPr lang="en-US" altLang="zh-CN" b="0" i="0" dirty="0">
                <a:solidFill>
                  <a:srgbClr val="FAFAFC"/>
                </a:solidFill>
                <a:effectLst/>
                <a:latin typeface="Abadi" panose="020B0604020104020204" pitchFamily="34" charset="0"/>
              </a:rPr>
              <a:t>UI </a:t>
            </a:r>
            <a:r>
              <a:rPr lang="zh-CN" altLang="en-US" b="0" i="0" dirty="0">
                <a:solidFill>
                  <a:srgbClr val="FAFAFC"/>
                </a:solidFill>
                <a:effectLst/>
                <a:latin typeface="Abadi" panose="020B0604020104020204" pitchFamily="34" charset="0"/>
              </a:rPr>
              <a:t>开发设计</a:t>
            </a:r>
          </a:p>
          <a:p>
            <a:pPr algn="l">
              <a:spcBef>
                <a:spcPts val="900"/>
              </a:spcBef>
              <a:spcAft>
                <a:spcPts val="900"/>
              </a:spcAft>
            </a:pPr>
            <a:r>
              <a:rPr lang="zh-CN" altLang="en-US" b="0" i="0" dirty="0">
                <a:solidFill>
                  <a:srgbClr val="FAFAFC"/>
                </a:solidFill>
                <a:effectLst/>
                <a:latin typeface="Abadi" panose="020B0604020104020204" pitchFamily="34" charset="0"/>
              </a:rPr>
              <a:t>实现游戏化交互等核心体验。</a:t>
            </a:r>
          </a:p>
          <a:p>
            <a:pPr algn="l">
              <a:spcBef>
                <a:spcPts val="900"/>
              </a:spcBef>
              <a:spcAft>
                <a:spcPts val="900"/>
              </a:spcAft>
            </a:pPr>
            <a:r>
              <a:rPr lang="zh-CN" altLang="en-US" b="0" i="0" dirty="0">
                <a:solidFill>
                  <a:srgbClr val="FAFAFC"/>
                </a:solidFill>
                <a:effectLst/>
                <a:latin typeface="Abadi" panose="020B0604020104020204" pitchFamily="34" charset="0"/>
              </a:rPr>
              <a:t>优化多端适配与动效反馈</a:t>
            </a:r>
          </a:p>
        </p:txBody>
      </p:sp>
      <p:sp>
        <p:nvSpPr>
          <p:cNvPr id="15" name="文本框 14">
            <a:extLst>
              <a:ext uri="{FF2B5EF4-FFF2-40B4-BE49-F238E27FC236}">
                <a16:creationId xmlns:a16="http://schemas.microsoft.com/office/drawing/2014/main" id="{BEEA3B55-C5E6-9E24-0871-A7944F0831BF}"/>
              </a:ext>
            </a:extLst>
          </p:cNvPr>
          <p:cNvSpPr txBox="1"/>
          <p:nvPr/>
        </p:nvSpPr>
        <p:spPr>
          <a:xfrm>
            <a:off x="3855454" y="4901224"/>
            <a:ext cx="6250444" cy="1384995"/>
          </a:xfrm>
          <a:prstGeom prst="rect">
            <a:avLst/>
          </a:prstGeom>
          <a:noFill/>
        </p:spPr>
        <p:txBody>
          <a:bodyPr wrap="square">
            <a:spAutoFit/>
          </a:bodyPr>
          <a:lstStyle/>
          <a:p>
            <a:pPr algn="l">
              <a:spcBef>
                <a:spcPts val="900"/>
              </a:spcBef>
              <a:spcAft>
                <a:spcPts val="900"/>
              </a:spcAft>
            </a:pPr>
            <a:r>
              <a:rPr lang="zh-CN" altLang="en-US" b="0" i="0" dirty="0">
                <a:solidFill>
                  <a:srgbClr val="FAFAFC"/>
                </a:solidFill>
                <a:effectLst/>
                <a:latin typeface="Abadi" panose="020B0604020104020204" pitchFamily="34" charset="0"/>
              </a:rPr>
              <a:t>构建微服务模块</a:t>
            </a:r>
            <a:r>
              <a:rPr lang="zh-CN" altLang="en-US" dirty="0">
                <a:solidFill>
                  <a:srgbClr val="FAFAFC"/>
                </a:solidFill>
                <a:latin typeface="Abadi" panose="020B0604020104020204" pitchFamily="34" charset="0"/>
              </a:rPr>
              <a:t>、</a:t>
            </a:r>
            <a:r>
              <a:rPr lang="zh-CN" altLang="en-US" b="0" i="0" dirty="0">
                <a:solidFill>
                  <a:srgbClr val="FAFAFC"/>
                </a:solidFill>
                <a:effectLst/>
                <a:latin typeface="Abadi" panose="020B0604020104020204" pitchFamily="34" charset="0"/>
              </a:rPr>
              <a:t>实现数据隔离。</a:t>
            </a:r>
          </a:p>
          <a:p>
            <a:pPr algn="l">
              <a:spcBef>
                <a:spcPts val="900"/>
              </a:spcBef>
              <a:spcAft>
                <a:spcPts val="900"/>
              </a:spcAft>
            </a:pPr>
            <a:r>
              <a:rPr lang="zh-CN" altLang="en-US" b="0" i="0" dirty="0">
                <a:solidFill>
                  <a:srgbClr val="FAFAFC"/>
                </a:solidFill>
                <a:effectLst/>
                <a:latin typeface="Abadi" panose="020B0604020104020204" pitchFamily="34" charset="0"/>
              </a:rPr>
              <a:t>对接向量数据库</a:t>
            </a:r>
            <a:r>
              <a:rPr lang="zh-CN" altLang="en-US" dirty="0">
                <a:solidFill>
                  <a:srgbClr val="FAFAFC"/>
                </a:solidFill>
                <a:latin typeface="Abadi" panose="020B0604020104020204" pitchFamily="34" charset="0"/>
              </a:rPr>
              <a:t>实现</a:t>
            </a:r>
            <a:r>
              <a:rPr lang="zh-CN" altLang="en-US" b="0" i="0" dirty="0">
                <a:solidFill>
                  <a:srgbClr val="FAFAFC"/>
                </a:solidFill>
                <a:effectLst/>
                <a:latin typeface="Abadi" panose="020B0604020104020204" pitchFamily="34" charset="0"/>
              </a:rPr>
              <a:t>多智能体协作。</a:t>
            </a:r>
          </a:p>
          <a:p>
            <a:pPr algn="l">
              <a:spcBef>
                <a:spcPts val="900"/>
              </a:spcBef>
              <a:spcAft>
                <a:spcPts val="900"/>
              </a:spcAft>
            </a:pPr>
            <a:r>
              <a:rPr lang="zh-CN" altLang="en-US" b="0" i="0" dirty="0">
                <a:solidFill>
                  <a:srgbClr val="FAFAFC"/>
                </a:solidFill>
                <a:effectLst/>
                <a:latin typeface="Abadi" panose="020B0604020104020204" pitchFamily="34" charset="0"/>
              </a:rPr>
              <a:t>落实系统各类安全机制</a:t>
            </a:r>
          </a:p>
        </p:txBody>
      </p:sp>
      <p:sp>
        <p:nvSpPr>
          <p:cNvPr id="16" name="文本框 15">
            <a:extLst>
              <a:ext uri="{FF2B5EF4-FFF2-40B4-BE49-F238E27FC236}">
                <a16:creationId xmlns:a16="http://schemas.microsoft.com/office/drawing/2014/main" id="{A3DE80E5-9BBC-65FA-0578-C056A2C68DD8}"/>
              </a:ext>
            </a:extLst>
          </p:cNvPr>
          <p:cNvSpPr txBox="1"/>
          <p:nvPr/>
        </p:nvSpPr>
        <p:spPr>
          <a:xfrm>
            <a:off x="8535430" y="4080140"/>
            <a:ext cx="6250444" cy="1384995"/>
          </a:xfrm>
          <a:prstGeom prst="rect">
            <a:avLst/>
          </a:prstGeom>
          <a:noFill/>
        </p:spPr>
        <p:txBody>
          <a:bodyPr wrap="square">
            <a:spAutoFit/>
          </a:bodyPr>
          <a:lstStyle/>
          <a:p>
            <a:pPr algn="l">
              <a:spcBef>
                <a:spcPts val="900"/>
              </a:spcBef>
              <a:spcAft>
                <a:spcPts val="900"/>
              </a:spcAft>
            </a:pPr>
            <a:r>
              <a:rPr lang="zh-CN" altLang="en-US" b="0" i="0" dirty="0">
                <a:solidFill>
                  <a:srgbClr val="FAFAFC"/>
                </a:solidFill>
                <a:effectLst/>
                <a:latin typeface="Abadi" panose="020B0604020104020204" pitchFamily="34" charset="0"/>
              </a:rPr>
              <a:t>分析场景需求，定义功能边界。</a:t>
            </a:r>
          </a:p>
          <a:p>
            <a:pPr algn="l">
              <a:spcBef>
                <a:spcPts val="900"/>
              </a:spcBef>
              <a:spcAft>
                <a:spcPts val="900"/>
              </a:spcAft>
            </a:pPr>
            <a:r>
              <a:rPr lang="zh-CN" altLang="en-US" b="0" i="0" dirty="0">
                <a:solidFill>
                  <a:srgbClr val="FAFAFC"/>
                </a:solidFill>
                <a:effectLst/>
                <a:latin typeface="Abadi" panose="020B0604020104020204" pitchFamily="34" charset="0"/>
              </a:rPr>
              <a:t>编写完整功能设计文档</a:t>
            </a:r>
          </a:p>
          <a:p>
            <a:pPr algn="l">
              <a:spcBef>
                <a:spcPts val="900"/>
              </a:spcBef>
              <a:spcAft>
                <a:spcPts val="900"/>
              </a:spcAft>
            </a:pPr>
            <a:r>
              <a:rPr lang="zh-CN" altLang="en-US" b="0" i="0" dirty="0">
                <a:solidFill>
                  <a:srgbClr val="FAFAFC"/>
                </a:solidFill>
                <a:effectLst/>
                <a:latin typeface="Abadi" panose="020B0604020104020204" pitchFamily="34" charset="0"/>
              </a:rPr>
              <a:t>协调技术实现与用户体验。</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3"/>
          <a:srcRect/>
          <a:stretch>
            <a:fillRect/>
          </a:stretch>
        </p:blipFill>
        <p:spPr>
          <a:xfrm>
            <a:off x="-6000" y="-1270"/>
            <a:ext cx="12204000" cy="6860540"/>
          </a:xfrm>
          <a:prstGeom prst="rect">
            <a:avLst/>
          </a:prstGeom>
        </p:spPr>
      </p:pic>
      <p:sp>
        <p:nvSpPr>
          <p:cNvPr id="161" name="矩形 160"/>
          <p:cNvSpPr/>
          <p:nvPr/>
        </p:nvSpPr>
        <p:spPr>
          <a:xfrm>
            <a:off x="-5715" y="-3810"/>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nvGrpSpPr>
          <p:cNvPr id="15" name="图形 2"/>
          <p:cNvGrpSpPr/>
          <p:nvPr/>
        </p:nvGrpSpPr>
        <p:grpSpPr>
          <a:xfrm>
            <a:off x="767393" y="3782080"/>
            <a:ext cx="2880000" cy="2700000"/>
            <a:chOff x="6492955" y="785550"/>
            <a:chExt cx="5698751" cy="1216863"/>
          </a:xfrm>
        </p:grpSpPr>
        <p:sp>
          <p:nvSpPr>
            <p:cNvPr id="16" name="任意多边形: 形状 15"/>
            <p:cNvSpPr/>
            <p:nvPr/>
          </p:nvSpPr>
          <p:spPr>
            <a:xfrm>
              <a:off x="6501134" y="785550"/>
              <a:ext cx="5678597" cy="1216863"/>
            </a:xfrm>
            <a:custGeom>
              <a:avLst/>
              <a:gdLst>
                <a:gd name="connsiteX0" fmla="*/ 5564681 w 5678597"/>
                <a:gd name="connsiteY0" fmla="*/ 1216863 h 1216863"/>
                <a:gd name="connsiteX1" fmla="*/ 113917 w 5678597"/>
                <a:gd name="connsiteY1" fmla="*/ 1216863 h 1216863"/>
                <a:gd name="connsiteX2" fmla="*/ 0 w 5678597"/>
                <a:gd name="connsiteY2" fmla="*/ 1102947 h 1216863"/>
                <a:gd name="connsiteX3" fmla="*/ 0 w 5678597"/>
                <a:gd name="connsiteY3" fmla="*/ 113917 h 1216863"/>
                <a:gd name="connsiteX4" fmla="*/ 113917 w 5678597"/>
                <a:gd name="connsiteY4" fmla="*/ 0 h 1216863"/>
                <a:gd name="connsiteX5" fmla="*/ 5564681 w 5678597"/>
                <a:gd name="connsiteY5" fmla="*/ 0 h 1216863"/>
                <a:gd name="connsiteX6" fmla="*/ 5678598 w 5678597"/>
                <a:gd name="connsiteY6" fmla="*/ 113917 h 1216863"/>
                <a:gd name="connsiteX7" fmla="*/ 5678598 w 5678597"/>
                <a:gd name="connsiteY7" fmla="*/ 1102655 h 1216863"/>
                <a:gd name="connsiteX8" fmla="*/ 5564681 w 5678597"/>
                <a:gd name="connsiteY8" fmla="*/ 1216863 h 1216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78597" h="1216863">
                  <a:moveTo>
                    <a:pt x="5564681" y="1216863"/>
                  </a:moveTo>
                  <a:lnTo>
                    <a:pt x="113917" y="1216863"/>
                  </a:lnTo>
                  <a:cubicBezTo>
                    <a:pt x="69518" y="1172465"/>
                    <a:pt x="44398" y="1147345"/>
                    <a:pt x="0" y="1102947"/>
                  </a:cubicBezTo>
                  <a:lnTo>
                    <a:pt x="0" y="113917"/>
                  </a:lnTo>
                  <a:cubicBezTo>
                    <a:pt x="44398" y="69518"/>
                    <a:pt x="69518" y="44398"/>
                    <a:pt x="113917" y="0"/>
                  </a:cubicBezTo>
                  <a:lnTo>
                    <a:pt x="5564681" y="0"/>
                  </a:lnTo>
                  <a:cubicBezTo>
                    <a:pt x="5609080" y="44398"/>
                    <a:pt x="5634200" y="69518"/>
                    <a:pt x="5678598" y="113917"/>
                  </a:cubicBezTo>
                  <a:lnTo>
                    <a:pt x="5678598" y="1102655"/>
                  </a:lnTo>
                  <a:cubicBezTo>
                    <a:pt x="5634200" y="1147345"/>
                    <a:pt x="5609080" y="1172465"/>
                    <a:pt x="5564681" y="1216863"/>
                  </a:cubicBezTo>
                  <a:close/>
                </a:path>
              </a:pathLst>
            </a:custGeom>
            <a:solidFill>
              <a:srgbClr val="00B0F0">
                <a:alpha val="21000"/>
              </a:srgbClr>
            </a:solidFill>
            <a:ln w="6350" cap="flat">
              <a:gradFill>
                <a:gsLst>
                  <a:gs pos="0">
                    <a:srgbClr val="00FFFF"/>
                  </a:gs>
                  <a:gs pos="58000">
                    <a:srgbClr val="00B0F0"/>
                  </a:gs>
                  <a:gs pos="100000">
                    <a:schemeClr val="accent1">
                      <a:lumMod val="30000"/>
                      <a:lumOff val="70000"/>
                    </a:schemeClr>
                  </a:gs>
                </a:gsLst>
                <a:lin ang="4020000" scaled="0"/>
              </a:gra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汉仪正圆 55简" panose="00020600040101010101" charset="-122"/>
                <a:ea typeface="汉仪正圆 55简" panose="00020600040101010101" charset="-122"/>
                <a:cs typeface="+mn-cs"/>
              </a:endParaRPr>
            </a:p>
          </p:txBody>
        </p:sp>
        <p:sp>
          <p:nvSpPr>
            <p:cNvPr id="19" name="任意多边形: 形状 18"/>
            <p:cNvSpPr/>
            <p:nvPr/>
          </p:nvSpPr>
          <p:spPr>
            <a:xfrm>
              <a:off x="12131245" y="899466"/>
              <a:ext cx="57249" cy="994579"/>
            </a:xfrm>
            <a:custGeom>
              <a:avLst/>
              <a:gdLst>
                <a:gd name="connsiteX0" fmla="*/ 52285 w 57249"/>
                <a:gd name="connsiteY0" fmla="*/ 994580 h 994579"/>
                <a:gd name="connsiteX1" fmla="*/ 34759 w 57249"/>
                <a:gd name="connsiteY1" fmla="*/ 994580 h 994579"/>
                <a:gd name="connsiteX2" fmla="*/ 34759 w 57249"/>
                <a:gd name="connsiteY2" fmla="*/ 707452 h 994579"/>
                <a:gd name="connsiteX3" fmla="*/ 0 w 57249"/>
                <a:gd name="connsiteY3" fmla="*/ 672692 h 994579"/>
                <a:gd name="connsiteX4" fmla="*/ 0 w 57249"/>
                <a:gd name="connsiteY4" fmla="*/ 329190 h 994579"/>
                <a:gd name="connsiteX5" fmla="*/ 39724 w 57249"/>
                <a:gd name="connsiteY5" fmla="*/ 289465 h 994579"/>
                <a:gd name="connsiteX6" fmla="*/ 39724 w 57249"/>
                <a:gd name="connsiteY6" fmla="*/ 0 h 994579"/>
                <a:gd name="connsiteX7" fmla="*/ 57249 w 57249"/>
                <a:gd name="connsiteY7" fmla="*/ 0 h 994579"/>
                <a:gd name="connsiteX8" fmla="*/ 57249 w 57249"/>
                <a:gd name="connsiteY8" fmla="*/ 296767 h 994579"/>
                <a:gd name="connsiteX9" fmla="*/ 17526 w 57249"/>
                <a:gd name="connsiteY9" fmla="*/ 336492 h 994579"/>
                <a:gd name="connsiteX10" fmla="*/ 17526 w 57249"/>
                <a:gd name="connsiteY10" fmla="*/ 665390 h 994579"/>
                <a:gd name="connsiteX11" fmla="*/ 52285 w 57249"/>
                <a:gd name="connsiteY11" fmla="*/ 700149 h 994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249" h="994579">
                  <a:moveTo>
                    <a:pt x="52285" y="994580"/>
                  </a:moveTo>
                  <a:lnTo>
                    <a:pt x="34759" y="994580"/>
                  </a:lnTo>
                  <a:lnTo>
                    <a:pt x="34759" y="707452"/>
                  </a:lnTo>
                  <a:lnTo>
                    <a:pt x="0" y="672692"/>
                  </a:lnTo>
                  <a:lnTo>
                    <a:pt x="0" y="329190"/>
                  </a:lnTo>
                  <a:lnTo>
                    <a:pt x="39724" y="289465"/>
                  </a:lnTo>
                  <a:lnTo>
                    <a:pt x="39724" y="0"/>
                  </a:lnTo>
                  <a:lnTo>
                    <a:pt x="57249" y="0"/>
                  </a:lnTo>
                  <a:lnTo>
                    <a:pt x="57249" y="296767"/>
                  </a:lnTo>
                  <a:lnTo>
                    <a:pt x="17526" y="336492"/>
                  </a:lnTo>
                  <a:lnTo>
                    <a:pt x="17526" y="665390"/>
                  </a:lnTo>
                  <a:lnTo>
                    <a:pt x="52285" y="700149"/>
                  </a:lnTo>
                  <a:close/>
                </a:path>
              </a:pathLst>
            </a:custGeom>
            <a:solidFill>
              <a:srgbClr val="00B0F0"/>
            </a:solidFill>
            <a:ln w="292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汉仪正圆 55简" panose="00020600040101010101" charset="-122"/>
                <a:ea typeface="汉仪正圆 55简" panose="00020600040101010101" charset="-122"/>
                <a:cs typeface="+mn-cs"/>
              </a:endParaRPr>
            </a:p>
          </p:txBody>
        </p:sp>
        <p:sp>
          <p:nvSpPr>
            <p:cNvPr id="22" name="任意多边形: 形状 21"/>
            <p:cNvSpPr/>
            <p:nvPr/>
          </p:nvSpPr>
          <p:spPr>
            <a:xfrm>
              <a:off x="12170968" y="1223690"/>
              <a:ext cx="20738" cy="356062"/>
            </a:xfrm>
            <a:custGeom>
              <a:avLst/>
              <a:gdLst>
                <a:gd name="connsiteX0" fmla="*/ 19571 w 20738"/>
                <a:gd name="connsiteY0" fmla="*/ 0 h 356062"/>
                <a:gd name="connsiteX1" fmla="*/ 0 w 20738"/>
                <a:gd name="connsiteY1" fmla="*/ 19570 h 356062"/>
                <a:gd name="connsiteX2" fmla="*/ 0 w 20738"/>
                <a:gd name="connsiteY2" fmla="*/ 335324 h 356062"/>
                <a:gd name="connsiteX3" fmla="*/ 20739 w 20738"/>
                <a:gd name="connsiteY3" fmla="*/ 356062 h 356062"/>
                <a:gd name="connsiteX4" fmla="*/ 19571 w 20738"/>
                <a:gd name="connsiteY4" fmla="*/ 0 h 356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38" h="356062">
                  <a:moveTo>
                    <a:pt x="19571" y="0"/>
                  </a:moveTo>
                  <a:lnTo>
                    <a:pt x="0" y="19570"/>
                  </a:lnTo>
                  <a:cubicBezTo>
                    <a:pt x="0" y="19570"/>
                    <a:pt x="0" y="332987"/>
                    <a:pt x="0" y="335324"/>
                  </a:cubicBezTo>
                  <a:cubicBezTo>
                    <a:pt x="0" y="337953"/>
                    <a:pt x="20739" y="356062"/>
                    <a:pt x="20739" y="356062"/>
                  </a:cubicBezTo>
                  <a:lnTo>
                    <a:pt x="19571" y="0"/>
                  </a:lnTo>
                  <a:close/>
                </a:path>
              </a:pathLst>
            </a:custGeom>
            <a:solidFill>
              <a:srgbClr val="00FFFF"/>
            </a:solidFill>
            <a:ln w="292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汉仪正圆 55简" panose="00020600040101010101" charset="-122"/>
                <a:ea typeface="汉仪正圆 55简" panose="00020600040101010101" charset="-122"/>
                <a:cs typeface="+mn-cs"/>
              </a:endParaRPr>
            </a:p>
          </p:txBody>
        </p:sp>
        <p:sp>
          <p:nvSpPr>
            <p:cNvPr id="31" name="任意多边形: 形状 30"/>
            <p:cNvSpPr/>
            <p:nvPr/>
          </p:nvSpPr>
          <p:spPr>
            <a:xfrm>
              <a:off x="6496168" y="899466"/>
              <a:ext cx="57542" cy="994579"/>
            </a:xfrm>
            <a:custGeom>
              <a:avLst/>
              <a:gdLst>
                <a:gd name="connsiteX0" fmla="*/ 5258 w 57542"/>
                <a:gd name="connsiteY0" fmla="*/ 0 h 994579"/>
                <a:gd name="connsiteX1" fmla="*/ 22783 w 57542"/>
                <a:gd name="connsiteY1" fmla="*/ 0 h 994579"/>
                <a:gd name="connsiteX2" fmla="*/ 22783 w 57542"/>
                <a:gd name="connsiteY2" fmla="*/ 287128 h 994579"/>
                <a:gd name="connsiteX3" fmla="*/ 57542 w 57542"/>
                <a:gd name="connsiteY3" fmla="*/ 321888 h 994579"/>
                <a:gd name="connsiteX4" fmla="*/ 57542 w 57542"/>
                <a:gd name="connsiteY4" fmla="*/ 665390 h 994579"/>
                <a:gd name="connsiteX5" fmla="*/ 17526 w 57542"/>
                <a:gd name="connsiteY5" fmla="*/ 705115 h 994579"/>
                <a:gd name="connsiteX6" fmla="*/ 17526 w 57542"/>
                <a:gd name="connsiteY6" fmla="*/ 994580 h 994579"/>
                <a:gd name="connsiteX7" fmla="*/ 0 w 57542"/>
                <a:gd name="connsiteY7" fmla="*/ 994580 h 994579"/>
                <a:gd name="connsiteX8" fmla="*/ 0 w 57542"/>
                <a:gd name="connsiteY8" fmla="*/ 697812 h 994579"/>
                <a:gd name="connsiteX9" fmla="*/ 40017 w 57542"/>
                <a:gd name="connsiteY9" fmla="*/ 658088 h 994579"/>
                <a:gd name="connsiteX10" fmla="*/ 40017 w 57542"/>
                <a:gd name="connsiteY10" fmla="*/ 329190 h 994579"/>
                <a:gd name="connsiteX11" fmla="*/ 5258 w 57542"/>
                <a:gd name="connsiteY11" fmla="*/ 294431 h 994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542" h="994579">
                  <a:moveTo>
                    <a:pt x="5258" y="0"/>
                  </a:moveTo>
                  <a:lnTo>
                    <a:pt x="22783" y="0"/>
                  </a:lnTo>
                  <a:lnTo>
                    <a:pt x="22783" y="287128"/>
                  </a:lnTo>
                  <a:lnTo>
                    <a:pt x="57542" y="321888"/>
                  </a:lnTo>
                  <a:lnTo>
                    <a:pt x="57542" y="665390"/>
                  </a:lnTo>
                  <a:lnTo>
                    <a:pt x="17526" y="705115"/>
                  </a:lnTo>
                  <a:lnTo>
                    <a:pt x="17526" y="994580"/>
                  </a:lnTo>
                  <a:lnTo>
                    <a:pt x="0" y="994580"/>
                  </a:lnTo>
                  <a:lnTo>
                    <a:pt x="0" y="697812"/>
                  </a:lnTo>
                  <a:lnTo>
                    <a:pt x="40017" y="658088"/>
                  </a:lnTo>
                  <a:lnTo>
                    <a:pt x="40017" y="329190"/>
                  </a:lnTo>
                  <a:lnTo>
                    <a:pt x="5258" y="294431"/>
                  </a:lnTo>
                  <a:close/>
                </a:path>
              </a:pathLst>
            </a:custGeom>
            <a:solidFill>
              <a:srgbClr val="00B0F0"/>
            </a:solidFill>
            <a:ln w="292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汉仪正圆 55简" panose="00020600040101010101" charset="-122"/>
                <a:ea typeface="汉仪正圆 55简" panose="00020600040101010101" charset="-122"/>
                <a:cs typeface="+mn-cs"/>
              </a:endParaRPr>
            </a:p>
          </p:txBody>
        </p:sp>
        <p:sp>
          <p:nvSpPr>
            <p:cNvPr id="53" name="任意多边形: 形状 52"/>
            <p:cNvSpPr/>
            <p:nvPr/>
          </p:nvSpPr>
          <p:spPr>
            <a:xfrm>
              <a:off x="6492955" y="1213759"/>
              <a:ext cx="20738" cy="356062"/>
            </a:xfrm>
            <a:custGeom>
              <a:avLst/>
              <a:gdLst>
                <a:gd name="connsiteX0" fmla="*/ 1169 w 20738"/>
                <a:gd name="connsiteY0" fmla="*/ 356062 h 356062"/>
                <a:gd name="connsiteX1" fmla="*/ 20739 w 20738"/>
                <a:gd name="connsiteY1" fmla="*/ 336492 h 356062"/>
                <a:gd name="connsiteX2" fmla="*/ 20739 w 20738"/>
                <a:gd name="connsiteY2" fmla="*/ 20739 h 356062"/>
                <a:gd name="connsiteX3" fmla="*/ 0 w 20738"/>
                <a:gd name="connsiteY3" fmla="*/ 0 h 356062"/>
                <a:gd name="connsiteX4" fmla="*/ 1169 w 20738"/>
                <a:gd name="connsiteY4" fmla="*/ 356062 h 356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38" h="356062">
                  <a:moveTo>
                    <a:pt x="1169" y="356062"/>
                  </a:moveTo>
                  <a:lnTo>
                    <a:pt x="20739" y="336492"/>
                  </a:lnTo>
                  <a:cubicBezTo>
                    <a:pt x="20739" y="336492"/>
                    <a:pt x="20739" y="23075"/>
                    <a:pt x="20739" y="20739"/>
                  </a:cubicBezTo>
                  <a:cubicBezTo>
                    <a:pt x="20739" y="18110"/>
                    <a:pt x="0" y="0"/>
                    <a:pt x="0" y="0"/>
                  </a:cubicBezTo>
                  <a:lnTo>
                    <a:pt x="1169" y="356062"/>
                  </a:lnTo>
                  <a:close/>
                </a:path>
              </a:pathLst>
            </a:custGeom>
            <a:solidFill>
              <a:srgbClr val="00FFFF"/>
            </a:solidFill>
            <a:ln w="292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汉仪正圆 55简" panose="00020600040101010101" charset="-122"/>
                <a:ea typeface="汉仪正圆 55简" panose="00020600040101010101" charset="-122"/>
                <a:cs typeface="+mn-cs"/>
              </a:endParaRPr>
            </a:p>
          </p:txBody>
        </p:sp>
      </p:grpSp>
      <p:grpSp>
        <p:nvGrpSpPr>
          <p:cNvPr id="54" name="图形 2"/>
          <p:cNvGrpSpPr/>
          <p:nvPr/>
        </p:nvGrpSpPr>
        <p:grpSpPr>
          <a:xfrm>
            <a:off x="8709660" y="987262"/>
            <a:ext cx="2880000" cy="2700000"/>
            <a:chOff x="6492955" y="785550"/>
            <a:chExt cx="5698751" cy="1216863"/>
          </a:xfrm>
        </p:grpSpPr>
        <p:sp>
          <p:nvSpPr>
            <p:cNvPr id="55" name="任意多边形: 形状 54"/>
            <p:cNvSpPr/>
            <p:nvPr/>
          </p:nvSpPr>
          <p:spPr>
            <a:xfrm>
              <a:off x="6501134" y="785550"/>
              <a:ext cx="5678597" cy="1216863"/>
            </a:xfrm>
            <a:custGeom>
              <a:avLst/>
              <a:gdLst>
                <a:gd name="connsiteX0" fmla="*/ 5564681 w 5678597"/>
                <a:gd name="connsiteY0" fmla="*/ 1216863 h 1216863"/>
                <a:gd name="connsiteX1" fmla="*/ 113917 w 5678597"/>
                <a:gd name="connsiteY1" fmla="*/ 1216863 h 1216863"/>
                <a:gd name="connsiteX2" fmla="*/ 0 w 5678597"/>
                <a:gd name="connsiteY2" fmla="*/ 1102947 h 1216863"/>
                <a:gd name="connsiteX3" fmla="*/ 0 w 5678597"/>
                <a:gd name="connsiteY3" fmla="*/ 113917 h 1216863"/>
                <a:gd name="connsiteX4" fmla="*/ 113917 w 5678597"/>
                <a:gd name="connsiteY4" fmla="*/ 0 h 1216863"/>
                <a:gd name="connsiteX5" fmla="*/ 5564681 w 5678597"/>
                <a:gd name="connsiteY5" fmla="*/ 0 h 1216863"/>
                <a:gd name="connsiteX6" fmla="*/ 5678598 w 5678597"/>
                <a:gd name="connsiteY6" fmla="*/ 113917 h 1216863"/>
                <a:gd name="connsiteX7" fmla="*/ 5678598 w 5678597"/>
                <a:gd name="connsiteY7" fmla="*/ 1102655 h 1216863"/>
                <a:gd name="connsiteX8" fmla="*/ 5564681 w 5678597"/>
                <a:gd name="connsiteY8" fmla="*/ 1216863 h 1216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78597" h="1216863">
                  <a:moveTo>
                    <a:pt x="5564681" y="1216863"/>
                  </a:moveTo>
                  <a:lnTo>
                    <a:pt x="113917" y="1216863"/>
                  </a:lnTo>
                  <a:cubicBezTo>
                    <a:pt x="69518" y="1172465"/>
                    <a:pt x="44398" y="1147345"/>
                    <a:pt x="0" y="1102947"/>
                  </a:cubicBezTo>
                  <a:lnTo>
                    <a:pt x="0" y="113917"/>
                  </a:lnTo>
                  <a:cubicBezTo>
                    <a:pt x="44398" y="69518"/>
                    <a:pt x="69518" y="44398"/>
                    <a:pt x="113917" y="0"/>
                  </a:cubicBezTo>
                  <a:lnTo>
                    <a:pt x="5564681" y="0"/>
                  </a:lnTo>
                  <a:cubicBezTo>
                    <a:pt x="5609080" y="44398"/>
                    <a:pt x="5634200" y="69518"/>
                    <a:pt x="5678598" y="113917"/>
                  </a:cubicBezTo>
                  <a:lnTo>
                    <a:pt x="5678598" y="1102655"/>
                  </a:lnTo>
                  <a:cubicBezTo>
                    <a:pt x="5634200" y="1147345"/>
                    <a:pt x="5609080" y="1172465"/>
                    <a:pt x="5564681" y="1216863"/>
                  </a:cubicBezTo>
                  <a:close/>
                </a:path>
              </a:pathLst>
            </a:custGeom>
            <a:solidFill>
              <a:srgbClr val="00B0F0">
                <a:alpha val="21000"/>
              </a:srgbClr>
            </a:solidFill>
            <a:ln w="6350" cap="flat">
              <a:gradFill>
                <a:gsLst>
                  <a:gs pos="0">
                    <a:srgbClr val="00FFFF"/>
                  </a:gs>
                  <a:gs pos="58000">
                    <a:srgbClr val="00B0F0"/>
                  </a:gs>
                  <a:gs pos="100000">
                    <a:schemeClr val="accent1">
                      <a:lumMod val="30000"/>
                      <a:lumOff val="70000"/>
                    </a:schemeClr>
                  </a:gs>
                </a:gsLst>
                <a:lin ang="4020000" scaled="0"/>
              </a:gra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汉仪正圆 55简" panose="00020600040101010101" charset="-122"/>
                <a:ea typeface="汉仪正圆 55简" panose="00020600040101010101" charset="-122"/>
                <a:cs typeface="+mn-cs"/>
              </a:endParaRPr>
            </a:p>
          </p:txBody>
        </p:sp>
        <p:sp>
          <p:nvSpPr>
            <p:cNvPr id="58" name="任意多边形: 形状 57"/>
            <p:cNvSpPr/>
            <p:nvPr/>
          </p:nvSpPr>
          <p:spPr>
            <a:xfrm>
              <a:off x="12131245" y="899466"/>
              <a:ext cx="57249" cy="994579"/>
            </a:xfrm>
            <a:custGeom>
              <a:avLst/>
              <a:gdLst>
                <a:gd name="connsiteX0" fmla="*/ 52285 w 57249"/>
                <a:gd name="connsiteY0" fmla="*/ 994580 h 994579"/>
                <a:gd name="connsiteX1" fmla="*/ 34759 w 57249"/>
                <a:gd name="connsiteY1" fmla="*/ 994580 h 994579"/>
                <a:gd name="connsiteX2" fmla="*/ 34759 w 57249"/>
                <a:gd name="connsiteY2" fmla="*/ 707452 h 994579"/>
                <a:gd name="connsiteX3" fmla="*/ 0 w 57249"/>
                <a:gd name="connsiteY3" fmla="*/ 672692 h 994579"/>
                <a:gd name="connsiteX4" fmla="*/ 0 w 57249"/>
                <a:gd name="connsiteY4" fmla="*/ 329190 h 994579"/>
                <a:gd name="connsiteX5" fmla="*/ 39724 w 57249"/>
                <a:gd name="connsiteY5" fmla="*/ 289465 h 994579"/>
                <a:gd name="connsiteX6" fmla="*/ 39724 w 57249"/>
                <a:gd name="connsiteY6" fmla="*/ 0 h 994579"/>
                <a:gd name="connsiteX7" fmla="*/ 57249 w 57249"/>
                <a:gd name="connsiteY7" fmla="*/ 0 h 994579"/>
                <a:gd name="connsiteX8" fmla="*/ 57249 w 57249"/>
                <a:gd name="connsiteY8" fmla="*/ 296767 h 994579"/>
                <a:gd name="connsiteX9" fmla="*/ 17526 w 57249"/>
                <a:gd name="connsiteY9" fmla="*/ 336492 h 994579"/>
                <a:gd name="connsiteX10" fmla="*/ 17526 w 57249"/>
                <a:gd name="connsiteY10" fmla="*/ 665390 h 994579"/>
                <a:gd name="connsiteX11" fmla="*/ 52285 w 57249"/>
                <a:gd name="connsiteY11" fmla="*/ 700149 h 994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249" h="994579">
                  <a:moveTo>
                    <a:pt x="52285" y="994580"/>
                  </a:moveTo>
                  <a:lnTo>
                    <a:pt x="34759" y="994580"/>
                  </a:lnTo>
                  <a:lnTo>
                    <a:pt x="34759" y="707452"/>
                  </a:lnTo>
                  <a:lnTo>
                    <a:pt x="0" y="672692"/>
                  </a:lnTo>
                  <a:lnTo>
                    <a:pt x="0" y="329190"/>
                  </a:lnTo>
                  <a:lnTo>
                    <a:pt x="39724" y="289465"/>
                  </a:lnTo>
                  <a:lnTo>
                    <a:pt x="39724" y="0"/>
                  </a:lnTo>
                  <a:lnTo>
                    <a:pt x="57249" y="0"/>
                  </a:lnTo>
                  <a:lnTo>
                    <a:pt x="57249" y="296767"/>
                  </a:lnTo>
                  <a:lnTo>
                    <a:pt x="17526" y="336492"/>
                  </a:lnTo>
                  <a:lnTo>
                    <a:pt x="17526" y="665390"/>
                  </a:lnTo>
                  <a:lnTo>
                    <a:pt x="52285" y="700149"/>
                  </a:lnTo>
                  <a:close/>
                </a:path>
              </a:pathLst>
            </a:custGeom>
            <a:solidFill>
              <a:srgbClr val="00B0F0"/>
            </a:solidFill>
            <a:ln w="292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汉仪正圆 55简" panose="00020600040101010101" charset="-122"/>
                <a:ea typeface="汉仪正圆 55简" panose="00020600040101010101" charset="-122"/>
                <a:cs typeface="+mn-cs"/>
              </a:endParaRPr>
            </a:p>
          </p:txBody>
        </p:sp>
        <p:sp>
          <p:nvSpPr>
            <p:cNvPr id="59" name="任意多边形: 形状 58"/>
            <p:cNvSpPr/>
            <p:nvPr/>
          </p:nvSpPr>
          <p:spPr>
            <a:xfrm>
              <a:off x="12170968" y="1223690"/>
              <a:ext cx="20738" cy="356062"/>
            </a:xfrm>
            <a:custGeom>
              <a:avLst/>
              <a:gdLst>
                <a:gd name="connsiteX0" fmla="*/ 19571 w 20738"/>
                <a:gd name="connsiteY0" fmla="*/ 0 h 356062"/>
                <a:gd name="connsiteX1" fmla="*/ 0 w 20738"/>
                <a:gd name="connsiteY1" fmla="*/ 19570 h 356062"/>
                <a:gd name="connsiteX2" fmla="*/ 0 w 20738"/>
                <a:gd name="connsiteY2" fmla="*/ 335324 h 356062"/>
                <a:gd name="connsiteX3" fmla="*/ 20739 w 20738"/>
                <a:gd name="connsiteY3" fmla="*/ 356062 h 356062"/>
                <a:gd name="connsiteX4" fmla="*/ 19571 w 20738"/>
                <a:gd name="connsiteY4" fmla="*/ 0 h 356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38" h="356062">
                  <a:moveTo>
                    <a:pt x="19571" y="0"/>
                  </a:moveTo>
                  <a:lnTo>
                    <a:pt x="0" y="19570"/>
                  </a:lnTo>
                  <a:cubicBezTo>
                    <a:pt x="0" y="19570"/>
                    <a:pt x="0" y="332987"/>
                    <a:pt x="0" y="335324"/>
                  </a:cubicBezTo>
                  <a:cubicBezTo>
                    <a:pt x="0" y="337953"/>
                    <a:pt x="20739" y="356062"/>
                    <a:pt x="20739" y="356062"/>
                  </a:cubicBezTo>
                  <a:lnTo>
                    <a:pt x="19571" y="0"/>
                  </a:lnTo>
                  <a:close/>
                </a:path>
              </a:pathLst>
            </a:custGeom>
            <a:solidFill>
              <a:srgbClr val="00FFFF"/>
            </a:solidFill>
            <a:ln w="292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汉仪正圆 55简" panose="00020600040101010101" charset="-122"/>
                <a:ea typeface="汉仪正圆 55简" panose="00020600040101010101" charset="-122"/>
                <a:cs typeface="+mn-cs"/>
              </a:endParaRPr>
            </a:p>
          </p:txBody>
        </p:sp>
        <p:sp>
          <p:nvSpPr>
            <p:cNvPr id="61" name="任意多边形: 形状 60"/>
            <p:cNvSpPr/>
            <p:nvPr/>
          </p:nvSpPr>
          <p:spPr>
            <a:xfrm>
              <a:off x="6496168" y="899466"/>
              <a:ext cx="57542" cy="994579"/>
            </a:xfrm>
            <a:custGeom>
              <a:avLst/>
              <a:gdLst>
                <a:gd name="connsiteX0" fmla="*/ 5258 w 57542"/>
                <a:gd name="connsiteY0" fmla="*/ 0 h 994579"/>
                <a:gd name="connsiteX1" fmla="*/ 22783 w 57542"/>
                <a:gd name="connsiteY1" fmla="*/ 0 h 994579"/>
                <a:gd name="connsiteX2" fmla="*/ 22783 w 57542"/>
                <a:gd name="connsiteY2" fmla="*/ 287128 h 994579"/>
                <a:gd name="connsiteX3" fmla="*/ 57542 w 57542"/>
                <a:gd name="connsiteY3" fmla="*/ 321888 h 994579"/>
                <a:gd name="connsiteX4" fmla="*/ 57542 w 57542"/>
                <a:gd name="connsiteY4" fmla="*/ 665390 h 994579"/>
                <a:gd name="connsiteX5" fmla="*/ 17526 w 57542"/>
                <a:gd name="connsiteY5" fmla="*/ 705115 h 994579"/>
                <a:gd name="connsiteX6" fmla="*/ 17526 w 57542"/>
                <a:gd name="connsiteY6" fmla="*/ 994580 h 994579"/>
                <a:gd name="connsiteX7" fmla="*/ 0 w 57542"/>
                <a:gd name="connsiteY7" fmla="*/ 994580 h 994579"/>
                <a:gd name="connsiteX8" fmla="*/ 0 w 57542"/>
                <a:gd name="connsiteY8" fmla="*/ 697812 h 994579"/>
                <a:gd name="connsiteX9" fmla="*/ 40017 w 57542"/>
                <a:gd name="connsiteY9" fmla="*/ 658088 h 994579"/>
                <a:gd name="connsiteX10" fmla="*/ 40017 w 57542"/>
                <a:gd name="connsiteY10" fmla="*/ 329190 h 994579"/>
                <a:gd name="connsiteX11" fmla="*/ 5258 w 57542"/>
                <a:gd name="connsiteY11" fmla="*/ 294431 h 994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542" h="994579">
                  <a:moveTo>
                    <a:pt x="5258" y="0"/>
                  </a:moveTo>
                  <a:lnTo>
                    <a:pt x="22783" y="0"/>
                  </a:lnTo>
                  <a:lnTo>
                    <a:pt x="22783" y="287128"/>
                  </a:lnTo>
                  <a:lnTo>
                    <a:pt x="57542" y="321888"/>
                  </a:lnTo>
                  <a:lnTo>
                    <a:pt x="57542" y="665390"/>
                  </a:lnTo>
                  <a:lnTo>
                    <a:pt x="17526" y="705115"/>
                  </a:lnTo>
                  <a:lnTo>
                    <a:pt x="17526" y="994580"/>
                  </a:lnTo>
                  <a:lnTo>
                    <a:pt x="0" y="994580"/>
                  </a:lnTo>
                  <a:lnTo>
                    <a:pt x="0" y="697812"/>
                  </a:lnTo>
                  <a:lnTo>
                    <a:pt x="40017" y="658088"/>
                  </a:lnTo>
                  <a:lnTo>
                    <a:pt x="40017" y="329190"/>
                  </a:lnTo>
                  <a:lnTo>
                    <a:pt x="5258" y="294431"/>
                  </a:lnTo>
                  <a:close/>
                </a:path>
              </a:pathLst>
            </a:custGeom>
            <a:solidFill>
              <a:srgbClr val="00B0F0"/>
            </a:solidFill>
            <a:ln w="292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汉仪正圆 55简" panose="00020600040101010101" charset="-122"/>
                <a:ea typeface="汉仪正圆 55简" panose="00020600040101010101" charset="-122"/>
                <a:cs typeface="+mn-cs"/>
              </a:endParaRPr>
            </a:p>
          </p:txBody>
        </p:sp>
        <p:sp>
          <p:nvSpPr>
            <p:cNvPr id="62" name="任意多边形: 形状 61"/>
            <p:cNvSpPr/>
            <p:nvPr/>
          </p:nvSpPr>
          <p:spPr>
            <a:xfrm>
              <a:off x="6492955" y="1213759"/>
              <a:ext cx="20738" cy="356062"/>
            </a:xfrm>
            <a:custGeom>
              <a:avLst/>
              <a:gdLst>
                <a:gd name="connsiteX0" fmla="*/ 1169 w 20738"/>
                <a:gd name="connsiteY0" fmla="*/ 356062 h 356062"/>
                <a:gd name="connsiteX1" fmla="*/ 20739 w 20738"/>
                <a:gd name="connsiteY1" fmla="*/ 336492 h 356062"/>
                <a:gd name="connsiteX2" fmla="*/ 20739 w 20738"/>
                <a:gd name="connsiteY2" fmla="*/ 20739 h 356062"/>
                <a:gd name="connsiteX3" fmla="*/ 0 w 20738"/>
                <a:gd name="connsiteY3" fmla="*/ 0 h 356062"/>
                <a:gd name="connsiteX4" fmla="*/ 1169 w 20738"/>
                <a:gd name="connsiteY4" fmla="*/ 356062 h 356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38" h="356062">
                  <a:moveTo>
                    <a:pt x="1169" y="356062"/>
                  </a:moveTo>
                  <a:lnTo>
                    <a:pt x="20739" y="336492"/>
                  </a:lnTo>
                  <a:cubicBezTo>
                    <a:pt x="20739" y="336492"/>
                    <a:pt x="20739" y="23075"/>
                    <a:pt x="20739" y="20739"/>
                  </a:cubicBezTo>
                  <a:cubicBezTo>
                    <a:pt x="20739" y="18110"/>
                    <a:pt x="0" y="0"/>
                    <a:pt x="0" y="0"/>
                  </a:cubicBezTo>
                  <a:lnTo>
                    <a:pt x="1169" y="356062"/>
                  </a:lnTo>
                  <a:close/>
                </a:path>
              </a:pathLst>
            </a:custGeom>
            <a:solidFill>
              <a:srgbClr val="00FFFF"/>
            </a:solidFill>
            <a:ln w="292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汉仪正圆 55简" panose="00020600040101010101" charset="-122"/>
                <a:ea typeface="汉仪正圆 55简" panose="00020600040101010101" charset="-122"/>
                <a:cs typeface="+mn-cs"/>
              </a:endParaRPr>
            </a:p>
          </p:txBody>
        </p:sp>
      </p:grpSp>
      <p:grpSp>
        <p:nvGrpSpPr>
          <p:cNvPr id="63" name="图形 2"/>
          <p:cNvGrpSpPr/>
          <p:nvPr/>
        </p:nvGrpSpPr>
        <p:grpSpPr>
          <a:xfrm>
            <a:off x="4815243" y="983252"/>
            <a:ext cx="2880000" cy="1260000"/>
            <a:chOff x="6492955" y="785550"/>
            <a:chExt cx="5698751" cy="1216863"/>
          </a:xfrm>
        </p:grpSpPr>
        <p:sp>
          <p:nvSpPr>
            <p:cNvPr id="128" name="任意多边形: 形状 127"/>
            <p:cNvSpPr/>
            <p:nvPr/>
          </p:nvSpPr>
          <p:spPr>
            <a:xfrm>
              <a:off x="6501134" y="785550"/>
              <a:ext cx="5678597" cy="1216863"/>
            </a:xfrm>
            <a:custGeom>
              <a:avLst/>
              <a:gdLst>
                <a:gd name="connsiteX0" fmla="*/ 5564681 w 5678597"/>
                <a:gd name="connsiteY0" fmla="*/ 1216863 h 1216863"/>
                <a:gd name="connsiteX1" fmla="*/ 113917 w 5678597"/>
                <a:gd name="connsiteY1" fmla="*/ 1216863 h 1216863"/>
                <a:gd name="connsiteX2" fmla="*/ 0 w 5678597"/>
                <a:gd name="connsiteY2" fmla="*/ 1102947 h 1216863"/>
                <a:gd name="connsiteX3" fmla="*/ 0 w 5678597"/>
                <a:gd name="connsiteY3" fmla="*/ 113917 h 1216863"/>
                <a:gd name="connsiteX4" fmla="*/ 113917 w 5678597"/>
                <a:gd name="connsiteY4" fmla="*/ 0 h 1216863"/>
                <a:gd name="connsiteX5" fmla="*/ 5564681 w 5678597"/>
                <a:gd name="connsiteY5" fmla="*/ 0 h 1216863"/>
                <a:gd name="connsiteX6" fmla="*/ 5678598 w 5678597"/>
                <a:gd name="connsiteY6" fmla="*/ 113917 h 1216863"/>
                <a:gd name="connsiteX7" fmla="*/ 5678598 w 5678597"/>
                <a:gd name="connsiteY7" fmla="*/ 1102655 h 1216863"/>
                <a:gd name="connsiteX8" fmla="*/ 5564681 w 5678597"/>
                <a:gd name="connsiteY8" fmla="*/ 1216863 h 1216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78597" h="1216863">
                  <a:moveTo>
                    <a:pt x="5564681" y="1216863"/>
                  </a:moveTo>
                  <a:lnTo>
                    <a:pt x="113917" y="1216863"/>
                  </a:lnTo>
                  <a:cubicBezTo>
                    <a:pt x="69518" y="1172465"/>
                    <a:pt x="44398" y="1147345"/>
                    <a:pt x="0" y="1102947"/>
                  </a:cubicBezTo>
                  <a:lnTo>
                    <a:pt x="0" y="113917"/>
                  </a:lnTo>
                  <a:cubicBezTo>
                    <a:pt x="44398" y="69518"/>
                    <a:pt x="69518" y="44398"/>
                    <a:pt x="113917" y="0"/>
                  </a:cubicBezTo>
                  <a:lnTo>
                    <a:pt x="5564681" y="0"/>
                  </a:lnTo>
                  <a:cubicBezTo>
                    <a:pt x="5609080" y="44398"/>
                    <a:pt x="5634200" y="69518"/>
                    <a:pt x="5678598" y="113917"/>
                  </a:cubicBezTo>
                  <a:lnTo>
                    <a:pt x="5678598" y="1102655"/>
                  </a:lnTo>
                  <a:cubicBezTo>
                    <a:pt x="5634200" y="1147345"/>
                    <a:pt x="5609080" y="1172465"/>
                    <a:pt x="5564681" y="1216863"/>
                  </a:cubicBezTo>
                  <a:close/>
                </a:path>
              </a:pathLst>
            </a:custGeom>
            <a:solidFill>
              <a:srgbClr val="00B0F0">
                <a:alpha val="21000"/>
              </a:srgbClr>
            </a:solidFill>
            <a:ln w="6350" cap="flat">
              <a:gradFill>
                <a:gsLst>
                  <a:gs pos="0">
                    <a:srgbClr val="00FFFF"/>
                  </a:gs>
                  <a:gs pos="58000">
                    <a:srgbClr val="00B0F0"/>
                  </a:gs>
                  <a:gs pos="100000">
                    <a:schemeClr val="accent1">
                      <a:lumMod val="30000"/>
                      <a:lumOff val="70000"/>
                    </a:schemeClr>
                  </a:gs>
                </a:gsLst>
                <a:lin ang="4020000" scaled="0"/>
              </a:gra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汉仪正圆 55简" panose="00020600040101010101" charset="-122"/>
                <a:ea typeface="汉仪正圆 55简" panose="00020600040101010101" charset="-122"/>
                <a:cs typeface="+mn-cs"/>
              </a:endParaRPr>
            </a:p>
          </p:txBody>
        </p:sp>
        <p:sp>
          <p:nvSpPr>
            <p:cNvPr id="129" name="任意多边形: 形状 128"/>
            <p:cNvSpPr/>
            <p:nvPr/>
          </p:nvSpPr>
          <p:spPr>
            <a:xfrm>
              <a:off x="12131245" y="899466"/>
              <a:ext cx="57249" cy="994579"/>
            </a:xfrm>
            <a:custGeom>
              <a:avLst/>
              <a:gdLst>
                <a:gd name="connsiteX0" fmla="*/ 52285 w 57249"/>
                <a:gd name="connsiteY0" fmla="*/ 994580 h 994579"/>
                <a:gd name="connsiteX1" fmla="*/ 34759 w 57249"/>
                <a:gd name="connsiteY1" fmla="*/ 994580 h 994579"/>
                <a:gd name="connsiteX2" fmla="*/ 34759 w 57249"/>
                <a:gd name="connsiteY2" fmla="*/ 707452 h 994579"/>
                <a:gd name="connsiteX3" fmla="*/ 0 w 57249"/>
                <a:gd name="connsiteY3" fmla="*/ 672692 h 994579"/>
                <a:gd name="connsiteX4" fmla="*/ 0 w 57249"/>
                <a:gd name="connsiteY4" fmla="*/ 329190 h 994579"/>
                <a:gd name="connsiteX5" fmla="*/ 39724 w 57249"/>
                <a:gd name="connsiteY5" fmla="*/ 289465 h 994579"/>
                <a:gd name="connsiteX6" fmla="*/ 39724 w 57249"/>
                <a:gd name="connsiteY6" fmla="*/ 0 h 994579"/>
                <a:gd name="connsiteX7" fmla="*/ 57249 w 57249"/>
                <a:gd name="connsiteY7" fmla="*/ 0 h 994579"/>
                <a:gd name="connsiteX8" fmla="*/ 57249 w 57249"/>
                <a:gd name="connsiteY8" fmla="*/ 296767 h 994579"/>
                <a:gd name="connsiteX9" fmla="*/ 17526 w 57249"/>
                <a:gd name="connsiteY9" fmla="*/ 336492 h 994579"/>
                <a:gd name="connsiteX10" fmla="*/ 17526 w 57249"/>
                <a:gd name="connsiteY10" fmla="*/ 665390 h 994579"/>
                <a:gd name="connsiteX11" fmla="*/ 52285 w 57249"/>
                <a:gd name="connsiteY11" fmla="*/ 700149 h 994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249" h="994579">
                  <a:moveTo>
                    <a:pt x="52285" y="994580"/>
                  </a:moveTo>
                  <a:lnTo>
                    <a:pt x="34759" y="994580"/>
                  </a:lnTo>
                  <a:lnTo>
                    <a:pt x="34759" y="707452"/>
                  </a:lnTo>
                  <a:lnTo>
                    <a:pt x="0" y="672692"/>
                  </a:lnTo>
                  <a:lnTo>
                    <a:pt x="0" y="329190"/>
                  </a:lnTo>
                  <a:lnTo>
                    <a:pt x="39724" y="289465"/>
                  </a:lnTo>
                  <a:lnTo>
                    <a:pt x="39724" y="0"/>
                  </a:lnTo>
                  <a:lnTo>
                    <a:pt x="57249" y="0"/>
                  </a:lnTo>
                  <a:lnTo>
                    <a:pt x="57249" y="296767"/>
                  </a:lnTo>
                  <a:lnTo>
                    <a:pt x="17526" y="336492"/>
                  </a:lnTo>
                  <a:lnTo>
                    <a:pt x="17526" y="665390"/>
                  </a:lnTo>
                  <a:lnTo>
                    <a:pt x="52285" y="700149"/>
                  </a:lnTo>
                  <a:close/>
                </a:path>
              </a:pathLst>
            </a:custGeom>
            <a:solidFill>
              <a:srgbClr val="00B0F0"/>
            </a:solidFill>
            <a:ln w="292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汉仪正圆 55简" panose="00020600040101010101" charset="-122"/>
                <a:ea typeface="汉仪正圆 55简" panose="00020600040101010101" charset="-122"/>
                <a:cs typeface="+mn-cs"/>
              </a:endParaRPr>
            </a:p>
          </p:txBody>
        </p:sp>
        <p:sp>
          <p:nvSpPr>
            <p:cNvPr id="130" name="任意多边形: 形状 129"/>
            <p:cNvSpPr/>
            <p:nvPr/>
          </p:nvSpPr>
          <p:spPr>
            <a:xfrm>
              <a:off x="12170968" y="1223690"/>
              <a:ext cx="20738" cy="356062"/>
            </a:xfrm>
            <a:custGeom>
              <a:avLst/>
              <a:gdLst>
                <a:gd name="connsiteX0" fmla="*/ 19571 w 20738"/>
                <a:gd name="connsiteY0" fmla="*/ 0 h 356062"/>
                <a:gd name="connsiteX1" fmla="*/ 0 w 20738"/>
                <a:gd name="connsiteY1" fmla="*/ 19570 h 356062"/>
                <a:gd name="connsiteX2" fmla="*/ 0 w 20738"/>
                <a:gd name="connsiteY2" fmla="*/ 335324 h 356062"/>
                <a:gd name="connsiteX3" fmla="*/ 20739 w 20738"/>
                <a:gd name="connsiteY3" fmla="*/ 356062 h 356062"/>
                <a:gd name="connsiteX4" fmla="*/ 19571 w 20738"/>
                <a:gd name="connsiteY4" fmla="*/ 0 h 356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38" h="356062">
                  <a:moveTo>
                    <a:pt x="19571" y="0"/>
                  </a:moveTo>
                  <a:lnTo>
                    <a:pt x="0" y="19570"/>
                  </a:lnTo>
                  <a:cubicBezTo>
                    <a:pt x="0" y="19570"/>
                    <a:pt x="0" y="332987"/>
                    <a:pt x="0" y="335324"/>
                  </a:cubicBezTo>
                  <a:cubicBezTo>
                    <a:pt x="0" y="337953"/>
                    <a:pt x="20739" y="356062"/>
                    <a:pt x="20739" y="356062"/>
                  </a:cubicBezTo>
                  <a:lnTo>
                    <a:pt x="19571" y="0"/>
                  </a:lnTo>
                  <a:close/>
                </a:path>
              </a:pathLst>
            </a:custGeom>
            <a:solidFill>
              <a:srgbClr val="00FFFF"/>
            </a:solidFill>
            <a:ln w="292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汉仪正圆 55简" panose="00020600040101010101" charset="-122"/>
                <a:ea typeface="汉仪正圆 55简" panose="00020600040101010101" charset="-122"/>
                <a:cs typeface="+mn-cs"/>
              </a:endParaRPr>
            </a:p>
          </p:txBody>
        </p:sp>
        <p:sp>
          <p:nvSpPr>
            <p:cNvPr id="131" name="任意多边形: 形状 130"/>
            <p:cNvSpPr/>
            <p:nvPr/>
          </p:nvSpPr>
          <p:spPr>
            <a:xfrm>
              <a:off x="6496168" y="899466"/>
              <a:ext cx="57542" cy="994579"/>
            </a:xfrm>
            <a:custGeom>
              <a:avLst/>
              <a:gdLst>
                <a:gd name="connsiteX0" fmla="*/ 5258 w 57542"/>
                <a:gd name="connsiteY0" fmla="*/ 0 h 994579"/>
                <a:gd name="connsiteX1" fmla="*/ 22783 w 57542"/>
                <a:gd name="connsiteY1" fmla="*/ 0 h 994579"/>
                <a:gd name="connsiteX2" fmla="*/ 22783 w 57542"/>
                <a:gd name="connsiteY2" fmla="*/ 287128 h 994579"/>
                <a:gd name="connsiteX3" fmla="*/ 57542 w 57542"/>
                <a:gd name="connsiteY3" fmla="*/ 321888 h 994579"/>
                <a:gd name="connsiteX4" fmla="*/ 57542 w 57542"/>
                <a:gd name="connsiteY4" fmla="*/ 665390 h 994579"/>
                <a:gd name="connsiteX5" fmla="*/ 17526 w 57542"/>
                <a:gd name="connsiteY5" fmla="*/ 705115 h 994579"/>
                <a:gd name="connsiteX6" fmla="*/ 17526 w 57542"/>
                <a:gd name="connsiteY6" fmla="*/ 994580 h 994579"/>
                <a:gd name="connsiteX7" fmla="*/ 0 w 57542"/>
                <a:gd name="connsiteY7" fmla="*/ 994580 h 994579"/>
                <a:gd name="connsiteX8" fmla="*/ 0 w 57542"/>
                <a:gd name="connsiteY8" fmla="*/ 697812 h 994579"/>
                <a:gd name="connsiteX9" fmla="*/ 40017 w 57542"/>
                <a:gd name="connsiteY9" fmla="*/ 658088 h 994579"/>
                <a:gd name="connsiteX10" fmla="*/ 40017 w 57542"/>
                <a:gd name="connsiteY10" fmla="*/ 329190 h 994579"/>
                <a:gd name="connsiteX11" fmla="*/ 5258 w 57542"/>
                <a:gd name="connsiteY11" fmla="*/ 294431 h 994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542" h="994579">
                  <a:moveTo>
                    <a:pt x="5258" y="0"/>
                  </a:moveTo>
                  <a:lnTo>
                    <a:pt x="22783" y="0"/>
                  </a:lnTo>
                  <a:lnTo>
                    <a:pt x="22783" y="287128"/>
                  </a:lnTo>
                  <a:lnTo>
                    <a:pt x="57542" y="321888"/>
                  </a:lnTo>
                  <a:lnTo>
                    <a:pt x="57542" y="665390"/>
                  </a:lnTo>
                  <a:lnTo>
                    <a:pt x="17526" y="705115"/>
                  </a:lnTo>
                  <a:lnTo>
                    <a:pt x="17526" y="994580"/>
                  </a:lnTo>
                  <a:lnTo>
                    <a:pt x="0" y="994580"/>
                  </a:lnTo>
                  <a:lnTo>
                    <a:pt x="0" y="697812"/>
                  </a:lnTo>
                  <a:lnTo>
                    <a:pt x="40017" y="658088"/>
                  </a:lnTo>
                  <a:lnTo>
                    <a:pt x="40017" y="329190"/>
                  </a:lnTo>
                  <a:lnTo>
                    <a:pt x="5258" y="294431"/>
                  </a:lnTo>
                  <a:close/>
                </a:path>
              </a:pathLst>
            </a:custGeom>
            <a:solidFill>
              <a:srgbClr val="00B0F0"/>
            </a:solidFill>
            <a:ln w="292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汉仪正圆 55简" panose="00020600040101010101" charset="-122"/>
                <a:ea typeface="汉仪正圆 55简" panose="00020600040101010101" charset="-122"/>
                <a:cs typeface="+mn-cs"/>
              </a:endParaRPr>
            </a:p>
          </p:txBody>
        </p:sp>
        <p:sp>
          <p:nvSpPr>
            <p:cNvPr id="132" name="任意多边形: 形状 131"/>
            <p:cNvSpPr/>
            <p:nvPr/>
          </p:nvSpPr>
          <p:spPr>
            <a:xfrm>
              <a:off x="6492955" y="1213759"/>
              <a:ext cx="20738" cy="356062"/>
            </a:xfrm>
            <a:custGeom>
              <a:avLst/>
              <a:gdLst>
                <a:gd name="connsiteX0" fmla="*/ 1169 w 20738"/>
                <a:gd name="connsiteY0" fmla="*/ 356062 h 356062"/>
                <a:gd name="connsiteX1" fmla="*/ 20739 w 20738"/>
                <a:gd name="connsiteY1" fmla="*/ 336492 h 356062"/>
                <a:gd name="connsiteX2" fmla="*/ 20739 w 20738"/>
                <a:gd name="connsiteY2" fmla="*/ 20739 h 356062"/>
                <a:gd name="connsiteX3" fmla="*/ 0 w 20738"/>
                <a:gd name="connsiteY3" fmla="*/ 0 h 356062"/>
                <a:gd name="connsiteX4" fmla="*/ 1169 w 20738"/>
                <a:gd name="connsiteY4" fmla="*/ 356062 h 356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38" h="356062">
                  <a:moveTo>
                    <a:pt x="1169" y="356062"/>
                  </a:moveTo>
                  <a:lnTo>
                    <a:pt x="20739" y="336492"/>
                  </a:lnTo>
                  <a:cubicBezTo>
                    <a:pt x="20739" y="336492"/>
                    <a:pt x="20739" y="23075"/>
                    <a:pt x="20739" y="20739"/>
                  </a:cubicBezTo>
                  <a:cubicBezTo>
                    <a:pt x="20739" y="18110"/>
                    <a:pt x="0" y="0"/>
                    <a:pt x="0" y="0"/>
                  </a:cubicBezTo>
                  <a:lnTo>
                    <a:pt x="1169" y="356062"/>
                  </a:lnTo>
                  <a:close/>
                </a:path>
              </a:pathLst>
            </a:custGeom>
            <a:solidFill>
              <a:srgbClr val="00FFFF"/>
            </a:solidFill>
            <a:ln w="292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汉仪正圆 55简" panose="00020600040101010101" charset="-122"/>
                <a:ea typeface="汉仪正圆 55简" panose="00020600040101010101" charset="-122"/>
                <a:cs typeface="+mn-cs"/>
              </a:endParaRPr>
            </a:p>
          </p:txBody>
        </p:sp>
      </p:grpSp>
      <p:grpSp>
        <p:nvGrpSpPr>
          <p:cNvPr id="133" name="图形 2"/>
          <p:cNvGrpSpPr/>
          <p:nvPr/>
        </p:nvGrpSpPr>
        <p:grpSpPr>
          <a:xfrm>
            <a:off x="4759700" y="5230061"/>
            <a:ext cx="2880000" cy="1260000"/>
            <a:chOff x="6492955" y="785550"/>
            <a:chExt cx="5698751" cy="1216863"/>
          </a:xfrm>
        </p:grpSpPr>
        <p:sp>
          <p:nvSpPr>
            <p:cNvPr id="134" name="任意多边形: 形状 133"/>
            <p:cNvSpPr/>
            <p:nvPr/>
          </p:nvSpPr>
          <p:spPr>
            <a:xfrm>
              <a:off x="6501134" y="785550"/>
              <a:ext cx="5678597" cy="1216863"/>
            </a:xfrm>
            <a:custGeom>
              <a:avLst/>
              <a:gdLst>
                <a:gd name="connsiteX0" fmla="*/ 5564681 w 5678597"/>
                <a:gd name="connsiteY0" fmla="*/ 1216863 h 1216863"/>
                <a:gd name="connsiteX1" fmla="*/ 113917 w 5678597"/>
                <a:gd name="connsiteY1" fmla="*/ 1216863 h 1216863"/>
                <a:gd name="connsiteX2" fmla="*/ 0 w 5678597"/>
                <a:gd name="connsiteY2" fmla="*/ 1102947 h 1216863"/>
                <a:gd name="connsiteX3" fmla="*/ 0 w 5678597"/>
                <a:gd name="connsiteY3" fmla="*/ 113917 h 1216863"/>
                <a:gd name="connsiteX4" fmla="*/ 113917 w 5678597"/>
                <a:gd name="connsiteY4" fmla="*/ 0 h 1216863"/>
                <a:gd name="connsiteX5" fmla="*/ 5564681 w 5678597"/>
                <a:gd name="connsiteY5" fmla="*/ 0 h 1216863"/>
                <a:gd name="connsiteX6" fmla="*/ 5678598 w 5678597"/>
                <a:gd name="connsiteY6" fmla="*/ 113917 h 1216863"/>
                <a:gd name="connsiteX7" fmla="*/ 5678598 w 5678597"/>
                <a:gd name="connsiteY7" fmla="*/ 1102655 h 1216863"/>
                <a:gd name="connsiteX8" fmla="*/ 5564681 w 5678597"/>
                <a:gd name="connsiteY8" fmla="*/ 1216863 h 1216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78597" h="1216863">
                  <a:moveTo>
                    <a:pt x="5564681" y="1216863"/>
                  </a:moveTo>
                  <a:lnTo>
                    <a:pt x="113917" y="1216863"/>
                  </a:lnTo>
                  <a:cubicBezTo>
                    <a:pt x="69518" y="1172465"/>
                    <a:pt x="44398" y="1147345"/>
                    <a:pt x="0" y="1102947"/>
                  </a:cubicBezTo>
                  <a:lnTo>
                    <a:pt x="0" y="113917"/>
                  </a:lnTo>
                  <a:cubicBezTo>
                    <a:pt x="44398" y="69518"/>
                    <a:pt x="69518" y="44398"/>
                    <a:pt x="113917" y="0"/>
                  </a:cubicBezTo>
                  <a:lnTo>
                    <a:pt x="5564681" y="0"/>
                  </a:lnTo>
                  <a:cubicBezTo>
                    <a:pt x="5609080" y="44398"/>
                    <a:pt x="5634200" y="69518"/>
                    <a:pt x="5678598" y="113917"/>
                  </a:cubicBezTo>
                  <a:lnTo>
                    <a:pt x="5678598" y="1102655"/>
                  </a:lnTo>
                  <a:cubicBezTo>
                    <a:pt x="5634200" y="1147345"/>
                    <a:pt x="5609080" y="1172465"/>
                    <a:pt x="5564681" y="1216863"/>
                  </a:cubicBezTo>
                  <a:close/>
                </a:path>
              </a:pathLst>
            </a:custGeom>
            <a:solidFill>
              <a:srgbClr val="00B0F0">
                <a:alpha val="21000"/>
              </a:srgbClr>
            </a:solidFill>
            <a:ln w="6350" cap="flat">
              <a:gradFill>
                <a:gsLst>
                  <a:gs pos="0">
                    <a:srgbClr val="00FFFF"/>
                  </a:gs>
                  <a:gs pos="58000">
                    <a:srgbClr val="00B0F0"/>
                  </a:gs>
                  <a:gs pos="100000">
                    <a:schemeClr val="accent1">
                      <a:lumMod val="30000"/>
                      <a:lumOff val="70000"/>
                    </a:schemeClr>
                  </a:gs>
                </a:gsLst>
                <a:lin ang="4020000" scaled="0"/>
              </a:gra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汉仪正圆 55简" panose="00020600040101010101" charset="-122"/>
                <a:ea typeface="汉仪正圆 55简" panose="00020600040101010101" charset="-122"/>
                <a:cs typeface="+mn-cs"/>
              </a:endParaRPr>
            </a:p>
          </p:txBody>
        </p:sp>
        <p:sp>
          <p:nvSpPr>
            <p:cNvPr id="135" name="任意多边形: 形状 134"/>
            <p:cNvSpPr/>
            <p:nvPr/>
          </p:nvSpPr>
          <p:spPr>
            <a:xfrm>
              <a:off x="12131245" y="899466"/>
              <a:ext cx="57249" cy="994579"/>
            </a:xfrm>
            <a:custGeom>
              <a:avLst/>
              <a:gdLst>
                <a:gd name="connsiteX0" fmla="*/ 52285 w 57249"/>
                <a:gd name="connsiteY0" fmla="*/ 994580 h 994579"/>
                <a:gd name="connsiteX1" fmla="*/ 34759 w 57249"/>
                <a:gd name="connsiteY1" fmla="*/ 994580 h 994579"/>
                <a:gd name="connsiteX2" fmla="*/ 34759 w 57249"/>
                <a:gd name="connsiteY2" fmla="*/ 707452 h 994579"/>
                <a:gd name="connsiteX3" fmla="*/ 0 w 57249"/>
                <a:gd name="connsiteY3" fmla="*/ 672692 h 994579"/>
                <a:gd name="connsiteX4" fmla="*/ 0 w 57249"/>
                <a:gd name="connsiteY4" fmla="*/ 329190 h 994579"/>
                <a:gd name="connsiteX5" fmla="*/ 39724 w 57249"/>
                <a:gd name="connsiteY5" fmla="*/ 289465 h 994579"/>
                <a:gd name="connsiteX6" fmla="*/ 39724 w 57249"/>
                <a:gd name="connsiteY6" fmla="*/ 0 h 994579"/>
                <a:gd name="connsiteX7" fmla="*/ 57249 w 57249"/>
                <a:gd name="connsiteY7" fmla="*/ 0 h 994579"/>
                <a:gd name="connsiteX8" fmla="*/ 57249 w 57249"/>
                <a:gd name="connsiteY8" fmla="*/ 296767 h 994579"/>
                <a:gd name="connsiteX9" fmla="*/ 17526 w 57249"/>
                <a:gd name="connsiteY9" fmla="*/ 336492 h 994579"/>
                <a:gd name="connsiteX10" fmla="*/ 17526 w 57249"/>
                <a:gd name="connsiteY10" fmla="*/ 665390 h 994579"/>
                <a:gd name="connsiteX11" fmla="*/ 52285 w 57249"/>
                <a:gd name="connsiteY11" fmla="*/ 700149 h 994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249" h="994579">
                  <a:moveTo>
                    <a:pt x="52285" y="994580"/>
                  </a:moveTo>
                  <a:lnTo>
                    <a:pt x="34759" y="994580"/>
                  </a:lnTo>
                  <a:lnTo>
                    <a:pt x="34759" y="707452"/>
                  </a:lnTo>
                  <a:lnTo>
                    <a:pt x="0" y="672692"/>
                  </a:lnTo>
                  <a:lnTo>
                    <a:pt x="0" y="329190"/>
                  </a:lnTo>
                  <a:lnTo>
                    <a:pt x="39724" y="289465"/>
                  </a:lnTo>
                  <a:lnTo>
                    <a:pt x="39724" y="0"/>
                  </a:lnTo>
                  <a:lnTo>
                    <a:pt x="57249" y="0"/>
                  </a:lnTo>
                  <a:lnTo>
                    <a:pt x="57249" y="296767"/>
                  </a:lnTo>
                  <a:lnTo>
                    <a:pt x="17526" y="336492"/>
                  </a:lnTo>
                  <a:lnTo>
                    <a:pt x="17526" y="665390"/>
                  </a:lnTo>
                  <a:lnTo>
                    <a:pt x="52285" y="700149"/>
                  </a:lnTo>
                  <a:close/>
                </a:path>
              </a:pathLst>
            </a:custGeom>
            <a:solidFill>
              <a:srgbClr val="00B0F0"/>
            </a:solidFill>
            <a:ln w="292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汉仪正圆 55简" panose="00020600040101010101" charset="-122"/>
                <a:ea typeface="汉仪正圆 55简" panose="00020600040101010101" charset="-122"/>
                <a:cs typeface="+mn-cs"/>
              </a:endParaRPr>
            </a:p>
          </p:txBody>
        </p:sp>
        <p:sp>
          <p:nvSpPr>
            <p:cNvPr id="136" name="任意多边形: 形状 135"/>
            <p:cNvSpPr/>
            <p:nvPr/>
          </p:nvSpPr>
          <p:spPr>
            <a:xfrm>
              <a:off x="12170968" y="1223690"/>
              <a:ext cx="20738" cy="356062"/>
            </a:xfrm>
            <a:custGeom>
              <a:avLst/>
              <a:gdLst>
                <a:gd name="connsiteX0" fmla="*/ 19571 w 20738"/>
                <a:gd name="connsiteY0" fmla="*/ 0 h 356062"/>
                <a:gd name="connsiteX1" fmla="*/ 0 w 20738"/>
                <a:gd name="connsiteY1" fmla="*/ 19570 h 356062"/>
                <a:gd name="connsiteX2" fmla="*/ 0 w 20738"/>
                <a:gd name="connsiteY2" fmla="*/ 335324 h 356062"/>
                <a:gd name="connsiteX3" fmla="*/ 20739 w 20738"/>
                <a:gd name="connsiteY3" fmla="*/ 356062 h 356062"/>
                <a:gd name="connsiteX4" fmla="*/ 19571 w 20738"/>
                <a:gd name="connsiteY4" fmla="*/ 0 h 356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38" h="356062">
                  <a:moveTo>
                    <a:pt x="19571" y="0"/>
                  </a:moveTo>
                  <a:lnTo>
                    <a:pt x="0" y="19570"/>
                  </a:lnTo>
                  <a:cubicBezTo>
                    <a:pt x="0" y="19570"/>
                    <a:pt x="0" y="332987"/>
                    <a:pt x="0" y="335324"/>
                  </a:cubicBezTo>
                  <a:cubicBezTo>
                    <a:pt x="0" y="337953"/>
                    <a:pt x="20739" y="356062"/>
                    <a:pt x="20739" y="356062"/>
                  </a:cubicBezTo>
                  <a:lnTo>
                    <a:pt x="19571" y="0"/>
                  </a:lnTo>
                  <a:close/>
                </a:path>
              </a:pathLst>
            </a:custGeom>
            <a:solidFill>
              <a:srgbClr val="00FFFF"/>
            </a:solidFill>
            <a:ln w="292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汉仪正圆 55简" panose="00020600040101010101" charset="-122"/>
                <a:ea typeface="汉仪正圆 55简" panose="00020600040101010101" charset="-122"/>
                <a:cs typeface="+mn-cs"/>
              </a:endParaRPr>
            </a:p>
          </p:txBody>
        </p:sp>
        <p:sp>
          <p:nvSpPr>
            <p:cNvPr id="137" name="任意多边形: 形状 136"/>
            <p:cNvSpPr/>
            <p:nvPr/>
          </p:nvSpPr>
          <p:spPr>
            <a:xfrm>
              <a:off x="6496168" y="899466"/>
              <a:ext cx="57542" cy="994579"/>
            </a:xfrm>
            <a:custGeom>
              <a:avLst/>
              <a:gdLst>
                <a:gd name="connsiteX0" fmla="*/ 5258 w 57542"/>
                <a:gd name="connsiteY0" fmla="*/ 0 h 994579"/>
                <a:gd name="connsiteX1" fmla="*/ 22783 w 57542"/>
                <a:gd name="connsiteY1" fmla="*/ 0 h 994579"/>
                <a:gd name="connsiteX2" fmla="*/ 22783 w 57542"/>
                <a:gd name="connsiteY2" fmla="*/ 287128 h 994579"/>
                <a:gd name="connsiteX3" fmla="*/ 57542 w 57542"/>
                <a:gd name="connsiteY3" fmla="*/ 321888 h 994579"/>
                <a:gd name="connsiteX4" fmla="*/ 57542 w 57542"/>
                <a:gd name="connsiteY4" fmla="*/ 665390 h 994579"/>
                <a:gd name="connsiteX5" fmla="*/ 17526 w 57542"/>
                <a:gd name="connsiteY5" fmla="*/ 705115 h 994579"/>
                <a:gd name="connsiteX6" fmla="*/ 17526 w 57542"/>
                <a:gd name="connsiteY6" fmla="*/ 994580 h 994579"/>
                <a:gd name="connsiteX7" fmla="*/ 0 w 57542"/>
                <a:gd name="connsiteY7" fmla="*/ 994580 h 994579"/>
                <a:gd name="connsiteX8" fmla="*/ 0 w 57542"/>
                <a:gd name="connsiteY8" fmla="*/ 697812 h 994579"/>
                <a:gd name="connsiteX9" fmla="*/ 40017 w 57542"/>
                <a:gd name="connsiteY9" fmla="*/ 658088 h 994579"/>
                <a:gd name="connsiteX10" fmla="*/ 40017 w 57542"/>
                <a:gd name="connsiteY10" fmla="*/ 329190 h 994579"/>
                <a:gd name="connsiteX11" fmla="*/ 5258 w 57542"/>
                <a:gd name="connsiteY11" fmla="*/ 294431 h 994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542" h="994579">
                  <a:moveTo>
                    <a:pt x="5258" y="0"/>
                  </a:moveTo>
                  <a:lnTo>
                    <a:pt x="22783" y="0"/>
                  </a:lnTo>
                  <a:lnTo>
                    <a:pt x="22783" y="287128"/>
                  </a:lnTo>
                  <a:lnTo>
                    <a:pt x="57542" y="321888"/>
                  </a:lnTo>
                  <a:lnTo>
                    <a:pt x="57542" y="665390"/>
                  </a:lnTo>
                  <a:lnTo>
                    <a:pt x="17526" y="705115"/>
                  </a:lnTo>
                  <a:lnTo>
                    <a:pt x="17526" y="994580"/>
                  </a:lnTo>
                  <a:lnTo>
                    <a:pt x="0" y="994580"/>
                  </a:lnTo>
                  <a:lnTo>
                    <a:pt x="0" y="697812"/>
                  </a:lnTo>
                  <a:lnTo>
                    <a:pt x="40017" y="658088"/>
                  </a:lnTo>
                  <a:lnTo>
                    <a:pt x="40017" y="329190"/>
                  </a:lnTo>
                  <a:lnTo>
                    <a:pt x="5258" y="294431"/>
                  </a:lnTo>
                  <a:close/>
                </a:path>
              </a:pathLst>
            </a:custGeom>
            <a:solidFill>
              <a:srgbClr val="00B0F0"/>
            </a:solidFill>
            <a:ln w="292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汉仪正圆 55简" panose="00020600040101010101" charset="-122"/>
                <a:ea typeface="汉仪正圆 55简" panose="00020600040101010101" charset="-122"/>
                <a:cs typeface="+mn-cs"/>
              </a:endParaRPr>
            </a:p>
          </p:txBody>
        </p:sp>
        <p:sp>
          <p:nvSpPr>
            <p:cNvPr id="138" name="任意多边形: 形状 137"/>
            <p:cNvSpPr/>
            <p:nvPr/>
          </p:nvSpPr>
          <p:spPr>
            <a:xfrm>
              <a:off x="6492955" y="1213759"/>
              <a:ext cx="20738" cy="356062"/>
            </a:xfrm>
            <a:custGeom>
              <a:avLst/>
              <a:gdLst>
                <a:gd name="connsiteX0" fmla="*/ 1169 w 20738"/>
                <a:gd name="connsiteY0" fmla="*/ 356062 h 356062"/>
                <a:gd name="connsiteX1" fmla="*/ 20739 w 20738"/>
                <a:gd name="connsiteY1" fmla="*/ 336492 h 356062"/>
                <a:gd name="connsiteX2" fmla="*/ 20739 w 20738"/>
                <a:gd name="connsiteY2" fmla="*/ 20739 h 356062"/>
                <a:gd name="connsiteX3" fmla="*/ 0 w 20738"/>
                <a:gd name="connsiteY3" fmla="*/ 0 h 356062"/>
                <a:gd name="connsiteX4" fmla="*/ 1169 w 20738"/>
                <a:gd name="connsiteY4" fmla="*/ 356062 h 356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38" h="356062">
                  <a:moveTo>
                    <a:pt x="1169" y="356062"/>
                  </a:moveTo>
                  <a:lnTo>
                    <a:pt x="20739" y="336492"/>
                  </a:lnTo>
                  <a:cubicBezTo>
                    <a:pt x="20739" y="336492"/>
                    <a:pt x="20739" y="23075"/>
                    <a:pt x="20739" y="20739"/>
                  </a:cubicBezTo>
                  <a:cubicBezTo>
                    <a:pt x="20739" y="18110"/>
                    <a:pt x="0" y="0"/>
                    <a:pt x="0" y="0"/>
                  </a:cubicBezTo>
                  <a:lnTo>
                    <a:pt x="1169" y="356062"/>
                  </a:lnTo>
                  <a:close/>
                </a:path>
              </a:pathLst>
            </a:custGeom>
            <a:solidFill>
              <a:srgbClr val="00FFFF"/>
            </a:solidFill>
            <a:ln w="292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汉仪正圆 55简" panose="00020600040101010101" charset="-122"/>
                <a:ea typeface="汉仪正圆 55简" panose="00020600040101010101" charset="-122"/>
                <a:cs typeface="+mn-cs"/>
              </a:endParaRPr>
            </a:p>
          </p:txBody>
        </p:sp>
      </p:grpSp>
      <p:sp>
        <p:nvSpPr>
          <p:cNvPr id="60" name="文本框 59"/>
          <p:cNvSpPr txBox="1"/>
          <p:nvPr/>
        </p:nvSpPr>
        <p:spPr>
          <a:xfrm>
            <a:off x="983615" y="254000"/>
            <a:ext cx="3035300" cy="584775"/>
          </a:xfrm>
          <a:prstGeom prst="rect">
            <a:avLst/>
          </a:prstGeom>
          <a:noFill/>
        </p:spPr>
        <p:txBody>
          <a:bodyPr wrap="square" rtlCol="0">
            <a:spAutoFit/>
          </a:bodyPr>
          <a:lstStyle/>
          <a:p>
            <a:pPr algn="l"/>
            <a:r>
              <a:rPr lang="zh-CN" altLang="en-US" sz="3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项目走访与调研</a:t>
            </a:r>
          </a:p>
        </p:txBody>
      </p:sp>
      <p:grpSp>
        <p:nvGrpSpPr>
          <p:cNvPr id="7" name="组合 6"/>
          <p:cNvGrpSpPr>
            <a:grpSpLocks noChangeAspect="1"/>
          </p:cNvGrpSpPr>
          <p:nvPr/>
        </p:nvGrpSpPr>
        <p:grpSpPr>
          <a:xfrm>
            <a:off x="29210" y="249555"/>
            <a:ext cx="863357" cy="610274"/>
            <a:chOff x="10598" y="2603"/>
            <a:chExt cx="1501" cy="1061"/>
          </a:xfrm>
        </p:grpSpPr>
        <p:sp>
          <p:nvSpPr>
            <p:cNvPr id="8" name="文本框 7"/>
            <p:cNvSpPr txBox="1"/>
            <p:nvPr/>
          </p:nvSpPr>
          <p:spPr>
            <a:xfrm>
              <a:off x="10598" y="2603"/>
              <a:ext cx="1501" cy="1015"/>
            </a:xfrm>
            <a:prstGeom prst="rect">
              <a:avLst/>
            </a:prstGeom>
            <a:noFill/>
          </p:spPr>
          <p:txBody>
            <a:bodyPr wrap="square" rtlCol="0">
              <a:spAutoFit/>
            </a:bodyPr>
            <a:lstStyle/>
            <a:p>
              <a:pPr algn="ctr"/>
              <a:r>
                <a:rPr lang="en-US" altLang="zh-CN" sz="3200" dirty="0">
                  <a:ln>
                    <a:noFill/>
                  </a:ln>
                  <a:solidFill>
                    <a:schemeClr val="bg1"/>
                  </a:solidFill>
                  <a:latin typeface="钉钉进步体" panose="00020600040101010101" pitchFamily="18" charset="-122"/>
                  <a:ea typeface="钉钉进步体" panose="00020600040101010101" pitchFamily="18" charset="-122"/>
                </a:rPr>
                <a:t>04</a:t>
              </a:r>
            </a:p>
          </p:txBody>
        </p:sp>
        <p:sp>
          <p:nvSpPr>
            <p:cNvPr id="12" name="椭圆 11"/>
            <p:cNvSpPr>
              <a:spLocks noChangeAspect="1"/>
            </p:cNvSpPr>
            <p:nvPr/>
          </p:nvSpPr>
          <p:spPr>
            <a:xfrm>
              <a:off x="10987" y="2757"/>
              <a:ext cx="968" cy="907"/>
            </a:xfrm>
            <a:prstGeom prst="ellipse">
              <a:avLst/>
            </a:prstGeom>
            <a:noFill/>
            <a:ln w="79375">
              <a:gradFill>
                <a:gsLst>
                  <a:gs pos="30000">
                    <a:srgbClr val="33DDF8">
                      <a:alpha val="0"/>
                    </a:srgbClr>
                  </a:gs>
                  <a:gs pos="100000">
                    <a:srgbClr val="33DDF8"/>
                  </a:gs>
                </a:gsLst>
                <a:lin ang="39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汉仪正圆 55简" panose="00020600040101010101" charset="-122"/>
                <a:ea typeface="汉仪正圆 55简" panose="00020600040101010101" charset="-122"/>
              </a:endParaRPr>
            </a:p>
          </p:txBody>
        </p:sp>
      </p:grpSp>
      <p:grpSp>
        <p:nvGrpSpPr>
          <p:cNvPr id="50" name="组合 49"/>
          <p:cNvGrpSpPr/>
          <p:nvPr/>
        </p:nvGrpSpPr>
        <p:grpSpPr>
          <a:xfrm>
            <a:off x="809740" y="1084195"/>
            <a:ext cx="2880000" cy="2487217"/>
            <a:chOff x="701908" y="1510441"/>
            <a:chExt cx="2880000" cy="2487217"/>
          </a:xfrm>
          <a:effectLst>
            <a:glow rad="63500">
              <a:schemeClr val="accent5">
                <a:satMod val="175000"/>
                <a:alpha val="40000"/>
              </a:schemeClr>
            </a:glow>
          </a:effectLst>
        </p:grpSpPr>
        <p:grpSp>
          <p:nvGrpSpPr>
            <p:cNvPr id="45" name="组合 44"/>
            <p:cNvGrpSpPr/>
            <p:nvPr/>
          </p:nvGrpSpPr>
          <p:grpSpPr>
            <a:xfrm>
              <a:off x="701908" y="1510441"/>
              <a:ext cx="2880000" cy="2466047"/>
              <a:chOff x="7919414" y="507626"/>
              <a:chExt cx="2880000" cy="2466047"/>
            </a:xfrm>
          </p:grpSpPr>
          <p:pic>
            <p:nvPicPr>
              <p:cNvPr id="18" name="图片 17" descr="一群人站在一起&#10;&#10;AI 生成的内容可能不正确。"/>
              <p:cNvPicPr/>
              <p:nvPr/>
            </p:nvPicPr>
            <p:blipFill>
              <a:blip r:embed="rId4"/>
              <a:stretch>
                <a:fillRect/>
              </a:stretch>
            </p:blipFill>
            <p:spPr>
              <a:xfrm>
                <a:off x="7919414" y="507626"/>
                <a:ext cx="2880000" cy="2088000"/>
              </a:xfrm>
              <a:prstGeom prst="rect">
                <a:avLst/>
              </a:prstGeom>
              <a:effectLst>
                <a:softEdge rad="12700"/>
              </a:effectLst>
            </p:spPr>
          </p:pic>
          <p:grpSp>
            <p:nvGrpSpPr>
              <p:cNvPr id="32" name="图形 2"/>
              <p:cNvGrpSpPr/>
              <p:nvPr/>
            </p:nvGrpSpPr>
            <p:grpSpPr>
              <a:xfrm>
                <a:off x="7919414" y="2613673"/>
                <a:ext cx="2880000" cy="360000"/>
                <a:chOff x="6492955" y="785550"/>
                <a:chExt cx="5698751" cy="1216863"/>
              </a:xfrm>
            </p:grpSpPr>
            <p:sp>
              <p:nvSpPr>
                <p:cNvPr id="33" name="任意多边形: 形状 32"/>
                <p:cNvSpPr/>
                <p:nvPr/>
              </p:nvSpPr>
              <p:spPr>
                <a:xfrm>
                  <a:off x="6501134" y="785550"/>
                  <a:ext cx="5678597" cy="1216863"/>
                </a:xfrm>
                <a:custGeom>
                  <a:avLst/>
                  <a:gdLst>
                    <a:gd name="connsiteX0" fmla="*/ 5564681 w 5678597"/>
                    <a:gd name="connsiteY0" fmla="*/ 1216863 h 1216863"/>
                    <a:gd name="connsiteX1" fmla="*/ 113917 w 5678597"/>
                    <a:gd name="connsiteY1" fmla="*/ 1216863 h 1216863"/>
                    <a:gd name="connsiteX2" fmla="*/ 0 w 5678597"/>
                    <a:gd name="connsiteY2" fmla="*/ 1102947 h 1216863"/>
                    <a:gd name="connsiteX3" fmla="*/ 0 w 5678597"/>
                    <a:gd name="connsiteY3" fmla="*/ 113917 h 1216863"/>
                    <a:gd name="connsiteX4" fmla="*/ 113917 w 5678597"/>
                    <a:gd name="connsiteY4" fmla="*/ 0 h 1216863"/>
                    <a:gd name="connsiteX5" fmla="*/ 5564681 w 5678597"/>
                    <a:gd name="connsiteY5" fmla="*/ 0 h 1216863"/>
                    <a:gd name="connsiteX6" fmla="*/ 5678598 w 5678597"/>
                    <a:gd name="connsiteY6" fmla="*/ 113917 h 1216863"/>
                    <a:gd name="connsiteX7" fmla="*/ 5678598 w 5678597"/>
                    <a:gd name="connsiteY7" fmla="*/ 1102655 h 1216863"/>
                    <a:gd name="connsiteX8" fmla="*/ 5564681 w 5678597"/>
                    <a:gd name="connsiteY8" fmla="*/ 1216863 h 1216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78597" h="1216863">
                      <a:moveTo>
                        <a:pt x="5564681" y="1216863"/>
                      </a:moveTo>
                      <a:lnTo>
                        <a:pt x="113917" y="1216863"/>
                      </a:lnTo>
                      <a:cubicBezTo>
                        <a:pt x="69518" y="1172465"/>
                        <a:pt x="44398" y="1147345"/>
                        <a:pt x="0" y="1102947"/>
                      </a:cubicBezTo>
                      <a:lnTo>
                        <a:pt x="0" y="113917"/>
                      </a:lnTo>
                      <a:cubicBezTo>
                        <a:pt x="44398" y="69518"/>
                        <a:pt x="69518" y="44398"/>
                        <a:pt x="113917" y="0"/>
                      </a:cubicBezTo>
                      <a:lnTo>
                        <a:pt x="5564681" y="0"/>
                      </a:lnTo>
                      <a:cubicBezTo>
                        <a:pt x="5609080" y="44398"/>
                        <a:pt x="5634200" y="69518"/>
                        <a:pt x="5678598" y="113917"/>
                      </a:cubicBezTo>
                      <a:lnTo>
                        <a:pt x="5678598" y="1102655"/>
                      </a:lnTo>
                      <a:cubicBezTo>
                        <a:pt x="5634200" y="1147345"/>
                        <a:pt x="5609080" y="1172465"/>
                        <a:pt x="5564681" y="1216863"/>
                      </a:cubicBezTo>
                      <a:close/>
                    </a:path>
                  </a:pathLst>
                </a:custGeom>
                <a:solidFill>
                  <a:srgbClr val="00B0F0">
                    <a:alpha val="21000"/>
                  </a:srgbClr>
                </a:solidFill>
                <a:ln w="2921" cap="flat">
                  <a:noFill/>
                  <a:prstDash val="solid"/>
                  <a:miter/>
                </a:ln>
              </p:spPr>
              <p:txBody>
                <a:bodyPr rtlCol="0" anchor="ctr"/>
                <a:lstStyle/>
                <a:p>
                  <a:endParaRPr lang="zh-CN" altLang="en-US" dirty="0"/>
                </a:p>
              </p:txBody>
            </p:sp>
            <p:sp>
              <p:nvSpPr>
                <p:cNvPr id="34" name="任意多边形: 形状 33"/>
                <p:cNvSpPr/>
                <p:nvPr/>
              </p:nvSpPr>
              <p:spPr>
                <a:xfrm>
                  <a:off x="12131245" y="899466"/>
                  <a:ext cx="57249" cy="994579"/>
                </a:xfrm>
                <a:custGeom>
                  <a:avLst/>
                  <a:gdLst>
                    <a:gd name="connsiteX0" fmla="*/ 52285 w 57249"/>
                    <a:gd name="connsiteY0" fmla="*/ 994580 h 994579"/>
                    <a:gd name="connsiteX1" fmla="*/ 34759 w 57249"/>
                    <a:gd name="connsiteY1" fmla="*/ 994580 h 994579"/>
                    <a:gd name="connsiteX2" fmla="*/ 34759 w 57249"/>
                    <a:gd name="connsiteY2" fmla="*/ 707452 h 994579"/>
                    <a:gd name="connsiteX3" fmla="*/ 0 w 57249"/>
                    <a:gd name="connsiteY3" fmla="*/ 672692 h 994579"/>
                    <a:gd name="connsiteX4" fmla="*/ 0 w 57249"/>
                    <a:gd name="connsiteY4" fmla="*/ 329190 h 994579"/>
                    <a:gd name="connsiteX5" fmla="*/ 39724 w 57249"/>
                    <a:gd name="connsiteY5" fmla="*/ 289465 h 994579"/>
                    <a:gd name="connsiteX6" fmla="*/ 39724 w 57249"/>
                    <a:gd name="connsiteY6" fmla="*/ 0 h 994579"/>
                    <a:gd name="connsiteX7" fmla="*/ 57249 w 57249"/>
                    <a:gd name="connsiteY7" fmla="*/ 0 h 994579"/>
                    <a:gd name="connsiteX8" fmla="*/ 57249 w 57249"/>
                    <a:gd name="connsiteY8" fmla="*/ 296767 h 994579"/>
                    <a:gd name="connsiteX9" fmla="*/ 17526 w 57249"/>
                    <a:gd name="connsiteY9" fmla="*/ 336492 h 994579"/>
                    <a:gd name="connsiteX10" fmla="*/ 17526 w 57249"/>
                    <a:gd name="connsiteY10" fmla="*/ 665390 h 994579"/>
                    <a:gd name="connsiteX11" fmla="*/ 52285 w 57249"/>
                    <a:gd name="connsiteY11" fmla="*/ 700149 h 994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249" h="994579">
                      <a:moveTo>
                        <a:pt x="52285" y="994580"/>
                      </a:moveTo>
                      <a:lnTo>
                        <a:pt x="34759" y="994580"/>
                      </a:lnTo>
                      <a:lnTo>
                        <a:pt x="34759" y="707452"/>
                      </a:lnTo>
                      <a:lnTo>
                        <a:pt x="0" y="672692"/>
                      </a:lnTo>
                      <a:lnTo>
                        <a:pt x="0" y="329190"/>
                      </a:lnTo>
                      <a:lnTo>
                        <a:pt x="39724" y="289465"/>
                      </a:lnTo>
                      <a:lnTo>
                        <a:pt x="39724" y="0"/>
                      </a:lnTo>
                      <a:lnTo>
                        <a:pt x="57249" y="0"/>
                      </a:lnTo>
                      <a:lnTo>
                        <a:pt x="57249" y="296767"/>
                      </a:lnTo>
                      <a:lnTo>
                        <a:pt x="17526" y="336492"/>
                      </a:lnTo>
                      <a:lnTo>
                        <a:pt x="17526" y="665390"/>
                      </a:lnTo>
                      <a:lnTo>
                        <a:pt x="52285" y="700149"/>
                      </a:lnTo>
                      <a:close/>
                    </a:path>
                  </a:pathLst>
                </a:custGeom>
                <a:solidFill>
                  <a:srgbClr val="00B0F0"/>
                </a:solidFill>
                <a:ln w="2921" cap="flat">
                  <a:noFill/>
                  <a:prstDash val="solid"/>
                  <a:miter/>
                </a:ln>
              </p:spPr>
              <p:txBody>
                <a:bodyPr rtlCol="0" anchor="ctr"/>
                <a:lstStyle/>
                <a:p>
                  <a:endParaRPr lang="zh-CN" altLang="en-US" dirty="0"/>
                </a:p>
              </p:txBody>
            </p:sp>
            <p:sp>
              <p:nvSpPr>
                <p:cNvPr id="35" name="任意多边形: 形状 34"/>
                <p:cNvSpPr/>
                <p:nvPr/>
              </p:nvSpPr>
              <p:spPr>
                <a:xfrm>
                  <a:off x="12170968" y="1223690"/>
                  <a:ext cx="20738" cy="356062"/>
                </a:xfrm>
                <a:custGeom>
                  <a:avLst/>
                  <a:gdLst>
                    <a:gd name="connsiteX0" fmla="*/ 19571 w 20738"/>
                    <a:gd name="connsiteY0" fmla="*/ 0 h 356062"/>
                    <a:gd name="connsiteX1" fmla="*/ 0 w 20738"/>
                    <a:gd name="connsiteY1" fmla="*/ 19570 h 356062"/>
                    <a:gd name="connsiteX2" fmla="*/ 0 w 20738"/>
                    <a:gd name="connsiteY2" fmla="*/ 335324 h 356062"/>
                    <a:gd name="connsiteX3" fmla="*/ 20739 w 20738"/>
                    <a:gd name="connsiteY3" fmla="*/ 356062 h 356062"/>
                    <a:gd name="connsiteX4" fmla="*/ 19571 w 20738"/>
                    <a:gd name="connsiteY4" fmla="*/ 0 h 356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38" h="356062">
                      <a:moveTo>
                        <a:pt x="19571" y="0"/>
                      </a:moveTo>
                      <a:lnTo>
                        <a:pt x="0" y="19570"/>
                      </a:lnTo>
                      <a:cubicBezTo>
                        <a:pt x="0" y="19570"/>
                        <a:pt x="0" y="332987"/>
                        <a:pt x="0" y="335324"/>
                      </a:cubicBezTo>
                      <a:cubicBezTo>
                        <a:pt x="0" y="337953"/>
                        <a:pt x="20739" y="356062"/>
                        <a:pt x="20739" y="356062"/>
                      </a:cubicBezTo>
                      <a:lnTo>
                        <a:pt x="19571" y="0"/>
                      </a:lnTo>
                      <a:close/>
                    </a:path>
                  </a:pathLst>
                </a:custGeom>
                <a:solidFill>
                  <a:srgbClr val="00FFFF"/>
                </a:solidFill>
                <a:ln w="2921" cap="flat">
                  <a:noFill/>
                  <a:prstDash val="solid"/>
                  <a:miter/>
                </a:ln>
              </p:spPr>
              <p:txBody>
                <a:bodyPr rtlCol="0" anchor="ctr"/>
                <a:lstStyle/>
                <a:p>
                  <a:endParaRPr lang="zh-CN" altLang="en-US" dirty="0"/>
                </a:p>
              </p:txBody>
            </p:sp>
            <p:sp>
              <p:nvSpPr>
                <p:cNvPr id="36" name="任意多边形: 形状 35"/>
                <p:cNvSpPr/>
                <p:nvPr/>
              </p:nvSpPr>
              <p:spPr>
                <a:xfrm>
                  <a:off x="6496168" y="899466"/>
                  <a:ext cx="57542" cy="994579"/>
                </a:xfrm>
                <a:custGeom>
                  <a:avLst/>
                  <a:gdLst>
                    <a:gd name="connsiteX0" fmla="*/ 5258 w 57542"/>
                    <a:gd name="connsiteY0" fmla="*/ 0 h 994579"/>
                    <a:gd name="connsiteX1" fmla="*/ 22783 w 57542"/>
                    <a:gd name="connsiteY1" fmla="*/ 0 h 994579"/>
                    <a:gd name="connsiteX2" fmla="*/ 22783 w 57542"/>
                    <a:gd name="connsiteY2" fmla="*/ 287128 h 994579"/>
                    <a:gd name="connsiteX3" fmla="*/ 57542 w 57542"/>
                    <a:gd name="connsiteY3" fmla="*/ 321888 h 994579"/>
                    <a:gd name="connsiteX4" fmla="*/ 57542 w 57542"/>
                    <a:gd name="connsiteY4" fmla="*/ 665390 h 994579"/>
                    <a:gd name="connsiteX5" fmla="*/ 17526 w 57542"/>
                    <a:gd name="connsiteY5" fmla="*/ 705115 h 994579"/>
                    <a:gd name="connsiteX6" fmla="*/ 17526 w 57542"/>
                    <a:gd name="connsiteY6" fmla="*/ 994580 h 994579"/>
                    <a:gd name="connsiteX7" fmla="*/ 0 w 57542"/>
                    <a:gd name="connsiteY7" fmla="*/ 994580 h 994579"/>
                    <a:gd name="connsiteX8" fmla="*/ 0 w 57542"/>
                    <a:gd name="connsiteY8" fmla="*/ 697812 h 994579"/>
                    <a:gd name="connsiteX9" fmla="*/ 40017 w 57542"/>
                    <a:gd name="connsiteY9" fmla="*/ 658088 h 994579"/>
                    <a:gd name="connsiteX10" fmla="*/ 40017 w 57542"/>
                    <a:gd name="connsiteY10" fmla="*/ 329190 h 994579"/>
                    <a:gd name="connsiteX11" fmla="*/ 5258 w 57542"/>
                    <a:gd name="connsiteY11" fmla="*/ 294431 h 994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542" h="994579">
                      <a:moveTo>
                        <a:pt x="5258" y="0"/>
                      </a:moveTo>
                      <a:lnTo>
                        <a:pt x="22783" y="0"/>
                      </a:lnTo>
                      <a:lnTo>
                        <a:pt x="22783" y="287128"/>
                      </a:lnTo>
                      <a:lnTo>
                        <a:pt x="57542" y="321888"/>
                      </a:lnTo>
                      <a:lnTo>
                        <a:pt x="57542" y="665390"/>
                      </a:lnTo>
                      <a:lnTo>
                        <a:pt x="17526" y="705115"/>
                      </a:lnTo>
                      <a:lnTo>
                        <a:pt x="17526" y="994580"/>
                      </a:lnTo>
                      <a:lnTo>
                        <a:pt x="0" y="994580"/>
                      </a:lnTo>
                      <a:lnTo>
                        <a:pt x="0" y="697812"/>
                      </a:lnTo>
                      <a:lnTo>
                        <a:pt x="40017" y="658088"/>
                      </a:lnTo>
                      <a:lnTo>
                        <a:pt x="40017" y="329190"/>
                      </a:lnTo>
                      <a:lnTo>
                        <a:pt x="5258" y="294431"/>
                      </a:lnTo>
                      <a:close/>
                    </a:path>
                  </a:pathLst>
                </a:custGeom>
                <a:solidFill>
                  <a:srgbClr val="00B0F0"/>
                </a:solidFill>
                <a:ln w="2921" cap="flat">
                  <a:noFill/>
                  <a:prstDash val="solid"/>
                  <a:miter/>
                </a:ln>
              </p:spPr>
              <p:txBody>
                <a:bodyPr rtlCol="0" anchor="ctr"/>
                <a:lstStyle/>
                <a:p>
                  <a:endParaRPr lang="zh-CN" altLang="en-US" dirty="0"/>
                </a:p>
              </p:txBody>
            </p:sp>
            <p:sp>
              <p:nvSpPr>
                <p:cNvPr id="37" name="任意多边形: 形状 36"/>
                <p:cNvSpPr/>
                <p:nvPr/>
              </p:nvSpPr>
              <p:spPr>
                <a:xfrm>
                  <a:off x="6492955" y="1213759"/>
                  <a:ext cx="20738" cy="356062"/>
                </a:xfrm>
                <a:custGeom>
                  <a:avLst/>
                  <a:gdLst>
                    <a:gd name="connsiteX0" fmla="*/ 1169 w 20738"/>
                    <a:gd name="connsiteY0" fmla="*/ 356062 h 356062"/>
                    <a:gd name="connsiteX1" fmla="*/ 20739 w 20738"/>
                    <a:gd name="connsiteY1" fmla="*/ 336492 h 356062"/>
                    <a:gd name="connsiteX2" fmla="*/ 20739 w 20738"/>
                    <a:gd name="connsiteY2" fmla="*/ 20739 h 356062"/>
                    <a:gd name="connsiteX3" fmla="*/ 0 w 20738"/>
                    <a:gd name="connsiteY3" fmla="*/ 0 h 356062"/>
                    <a:gd name="connsiteX4" fmla="*/ 1169 w 20738"/>
                    <a:gd name="connsiteY4" fmla="*/ 356062 h 356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38" h="356062">
                      <a:moveTo>
                        <a:pt x="1169" y="356062"/>
                      </a:moveTo>
                      <a:lnTo>
                        <a:pt x="20739" y="336492"/>
                      </a:lnTo>
                      <a:cubicBezTo>
                        <a:pt x="20739" y="336492"/>
                        <a:pt x="20739" y="23075"/>
                        <a:pt x="20739" y="20739"/>
                      </a:cubicBezTo>
                      <a:cubicBezTo>
                        <a:pt x="20739" y="18110"/>
                        <a:pt x="0" y="0"/>
                        <a:pt x="0" y="0"/>
                      </a:cubicBezTo>
                      <a:lnTo>
                        <a:pt x="1169" y="356062"/>
                      </a:lnTo>
                      <a:close/>
                    </a:path>
                  </a:pathLst>
                </a:custGeom>
                <a:solidFill>
                  <a:srgbClr val="00FFFF"/>
                </a:solidFill>
                <a:ln w="2921" cap="flat">
                  <a:noFill/>
                  <a:prstDash val="solid"/>
                  <a:miter/>
                </a:ln>
              </p:spPr>
              <p:txBody>
                <a:bodyPr rtlCol="0" anchor="ctr"/>
                <a:lstStyle/>
                <a:p>
                  <a:endParaRPr lang="zh-CN" altLang="en-US" dirty="0"/>
                </a:p>
              </p:txBody>
            </p:sp>
          </p:grpSp>
        </p:grpSp>
        <p:sp>
          <p:nvSpPr>
            <p:cNvPr id="47" name="文本框 46"/>
            <p:cNvSpPr txBox="1"/>
            <p:nvPr/>
          </p:nvSpPr>
          <p:spPr>
            <a:xfrm>
              <a:off x="790948" y="3628326"/>
              <a:ext cx="2700000" cy="369332"/>
            </a:xfrm>
            <a:prstGeom prst="rect">
              <a:avLst/>
            </a:prstGeom>
            <a:noFill/>
          </p:spPr>
          <p:txBody>
            <a:bodyPr wrap="square" rtlCol="0">
              <a:spAutoFit/>
            </a:bodyPr>
            <a:lstStyle/>
            <a:p>
              <a:pPr algn="ctr"/>
              <a:r>
                <a:rPr lang="zh-CN" altLang="en-US" dirty="0">
                  <a:solidFill>
                    <a:schemeClr val="bg1"/>
                  </a:solidFill>
                  <a:latin typeface="方正仿宋_GB2312" panose="02000000000000000000" charset="-122"/>
                  <a:ea typeface="方正仿宋_GB2312" panose="02000000000000000000" charset="-122"/>
                  <a:cs typeface="方正仿宋_GB2312" panose="02000000000000000000" charset="-122"/>
                </a:rPr>
                <a:t>杭州 </a:t>
              </a:r>
              <a:r>
                <a:rPr lang="en-US" altLang="zh-CN" dirty="0">
                  <a:solidFill>
                    <a:schemeClr val="bg1"/>
                  </a:solidFill>
                  <a:latin typeface="方正仿宋_GB2312" panose="02000000000000000000" charset="-122"/>
                  <a:ea typeface="方正仿宋_GB2312" panose="02000000000000000000" charset="-122"/>
                  <a:cs typeface="方正仿宋_GB2312" panose="02000000000000000000" charset="-122"/>
                </a:rPr>
                <a:t>· 2025</a:t>
              </a:r>
              <a:r>
                <a:rPr lang="zh-CN" altLang="en-US" dirty="0">
                  <a:solidFill>
                    <a:schemeClr val="bg1"/>
                  </a:solidFill>
                  <a:latin typeface="方正仿宋_GB2312" panose="02000000000000000000" charset="-122"/>
                  <a:ea typeface="方正仿宋_GB2312" panose="02000000000000000000" charset="-122"/>
                  <a:cs typeface="方正仿宋_GB2312" panose="02000000000000000000" charset="-122"/>
                </a:rPr>
                <a:t>云栖大会</a:t>
              </a:r>
            </a:p>
          </p:txBody>
        </p:sp>
      </p:grpSp>
      <p:pic>
        <p:nvPicPr>
          <p:cNvPr id="2" name="图片 1"/>
          <p:cNvPicPr>
            <a:picLocks noChangeAspect="1"/>
          </p:cNvPicPr>
          <p:nvPr/>
        </p:nvPicPr>
        <p:blipFill>
          <a:blip r:embed="rId5" cstate="print">
            <a:extLst>
              <a:ext uri="{28A0092B-C50C-407E-A947-70E740481C1C}">
                <a14:useLocalDpi xmlns:a14="http://schemas.microsoft.com/office/drawing/2010/main" val="0"/>
              </a:ext>
            </a:extLst>
          </a:blip>
          <a:srcRect l="17292" t="19626" r="15240" b="13442"/>
          <a:stretch>
            <a:fillRect/>
          </a:stretch>
        </p:blipFill>
        <p:spPr>
          <a:xfrm>
            <a:off x="8232490" y="3214673"/>
            <a:ext cx="2880000" cy="2088000"/>
          </a:xfrm>
          <a:prstGeom prst="rect">
            <a:avLst/>
          </a:prstGeom>
          <a:noFill/>
          <a:ln>
            <a:noFill/>
          </a:ln>
          <a:effectLst>
            <a:softEdge rad="12700"/>
          </a:effectLst>
        </p:spPr>
      </p:pic>
      <p:grpSp>
        <p:nvGrpSpPr>
          <p:cNvPr id="51" name="组合 50"/>
          <p:cNvGrpSpPr/>
          <p:nvPr/>
        </p:nvGrpSpPr>
        <p:grpSpPr>
          <a:xfrm>
            <a:off x="4789817" y="2564031"/>
            <a:ext cx="2880438" cy="2487940"/>
            <a:chOff x="4746858" y="2830709"/>
            <a:chExt cx="2880438" cy="2487940"/>
          </a:xfrm>
          <a:effectLst>
            <a:glow rad="63500">
              <a:schemeClr val="accent5">
                <a:satMod val="175000"/>
                <a:alpha val="40000"/>
              </a:schemeClr>
            </a:glow>
          </a:effectLst>
        </p:grpSpPr>
        <p:grpSp>
          <p:nvGrpSpPr>
            <p:cNvPr id="44" name="组合 43"/>
            <p:cNvGrpSpPr/>
            <p:nvPr/>
          </p:nvGrpSpPr>
          <p:grpSpPr>
            <a:xfrm>
              <a:off x="4746858" y="2830709"/>
              <a:ext cx="2880438" cy="2487940"/>
              <a:chOff x="892129" y="2016345"/>
              <a:chExt cx="2880438" cy="2487940"/>
            </a:xfrm>
          </p:grpSpPr>
          <p:pic>
            <p:nvPicPr>
              <p:cNvPr id="25" name="图片 24" descr="许多人在餐厅里&#10;&#10;AI 生成的内容可能不正确。"/>
              <p:cNvPicPr/>
              <p:nvPr/>
            </p:nvPicPr>
            <p:blipFill>
              <a:blip r:embed="rId6" cstate="print"/>
              <a:stretch>
                <a:fillRect/>
              </a:stretch>
            </p:blipFill>
            <p:spPr>
              <a:xfrm>
                <a:off x="892567" y="2016345"/>
                <a:ext cx="2880000" cy="2088000"/>
              </a:xfrm>
              <a:prstGeom prst="rect">
                <a:avLst/>
              </a:prstGeom>
              <a:effectLst>
                <a:softEdge rad="12700"/>
              </a:effectLst>
            </p:spPr>
          </p:pic>
          <p:grpSp>
            <p:nvGrpSpPr>
              <p:cNvPr id="23" name="图形 2"/>
              <p:cNvGrpSpPr/>
              <p:nvPr/>
            </p:nvGrpSpPr>
            <p:grpSpPr>
              <a:xfrm>
                <a:off x="892129" y="4123027"/>
                <a:ext cx="2880438" cy="381258"/>
                <a:chOff x="6492088" y="605326"/>
                <a:chExt cx="5699618" cy="1288719"/>
              </a:xfrm>
            </p:grpSpPr>
            <p:sp>
              <p:nvSpPr>
                <p:cNvPr id="26" name="任意多边形: 形状 25"/>
                <p:cNvSpPr/>
                <p:nvPr/>
              </p:nvSpPr>
              <p:spPr>
                <a:xfrm>
                  <a:off x="6492088" y="605326"/>
                  <a:ext cx="5678598" cy="1216863"/>
                </a:xfrm>
                <a:custGeom>
                  <a:avLst/>
                  <a:gdLst>
                    <a:gd name="connsiteX0" fmla="*/ 5564681 w 5678597"/>
                    <a:gd name="connsiteY0" fmla="*/ 1216863 h 1216863"/>
                    <a:gd name="connsiteX1" fmla="*/ 113917 w 5678597"/>
                    <a:gd name="connsiteY1" fmla="*/ 1216863 h 1216863"/>
                    <a:gd name="connsiteX2" fmla="*/ 0 w 5678597"/>
                    <a:gd name="connsiteY2" fmla="*/ 1102947 h 1216863"/>
                    <a:gd name="connsiteX3" fmla="*/ 0 w 5678597"/>
                    <a:gd name="connsiteY3" fmla="*/ 113917 h 1216863"/>
                    <a:gd name="connsiteX4" fmla="*/ 113917 w 5678597"/>
                    <a:gd name="connsiteY4" fmla="*/ 0 h 1216863"/>
                    <a:gd name="connsiteX5" fmla="*/ 5564681 w 5678597"/>
                    <a:gd name="connsiteY5" fmla="*/ 0 h 1216863"/>
                    <a:gd name="connsiteX6" fmla="*/ 5678598 w 5678597"/>
                    <a:gd name="connsiteY6" fmla="*/ 113917 h 1216863"/>
                    <a:gd name="connsiteX7" fmla="*/ 5678598 w 5678597"/>
                    <a:gd name="connsiteY7" fmla="*/ 1102655 h 1216863"/>
                    <a:gd name="connsiteX8" fmla="*/ 5564681 w 5678597"/>
                    <a:gd name="connsiteY8" fmla="*/ 1216863 h 1216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78597" h="1216863">
                      <a:moveTo>
                        <a:pt x="5564681" y="1216863"/>
                      </a:moveTo>
                      <a:lnTo>
                        <a:pt x="113917" y="1216863"/>
                      </a:lnTo>
                      <a:cubicBezTo>
                        <a:pt x="69518" y="1172465"/>
                        <a:pt x="44398" y="1147345"/>
                        <a:pt x="0" y="1102947"/>
                      </a:cubicBezTo>
                      <a:lnTo>
                        <a:pt x="0" y="113917"/>
                      </a:lnTo>
                      <a:cubicBezTo>
                        <a:pt x="44398" y="69518"/>
                        <a:pt x="69518" y="44398"/>
                        <a:pt x="113917" y="0"/>
                      </a:cubicBezTo>
                      <a:lnTo>
                        <a:pt x="5564681" y="0"/>
                      </a:lnTo>
                      <a:cubicBezTo>
                        <a:pt x="5609080" y="44398"/>
                        <a:pt x="5634200" y="69518"/>
                        <a:pt x="5678598" y="113917"/>
                      </a:cubicBezTo>
                      <a:lnTo>
                        <a:pt x="5678598" y="1102655"/>
                      </a:lnTo>
                      <a:cubicBezTo>
                        <a:pt x="5634200" y="1147345"/>
                        <a:pt x="5609080" y="1172465"/>
                        <a:pt x="5564681" y="1216863"/>
                      </a:cubicBezTo>
                      <a:close/>
                    </a:path>
                  </a:pathLst>
                </a:custGeom>
                <a:solidFill>
                  <a:srgbClr val="00B0F0">
                    <a:alpha val="21000"/>
                  </a:srgbClr>
                </a:solidFill>
                <a:ln w="2921" cap="flat">
                  <a:noFill/>
                  <a:prstDash val="solid"/>
                  <a:miter/>
                </a:ln>
              </p:spPr>
              <p:txBody>
                <a:bodyPr rtlCol="0" anchor="ctr"/>
                <a:lstStyle/>
                <a:p>
                  <a:endParaRPr lang="zh-CN" altLang="en-US" dirty="0"/>
                </a:p>
              </p:txBody>
            </p:sp>
            <p:sp>
              <p:nvSpPr>
                <p:cNvPr id="27" name="任意多边形: 形状 26"/>
                <p:cNvSpPr/>
                <p:nvPr/>
              </p:nvSpPr>
              <p:spPr>
                <a:xfrm>
                  <a:off x="12131245" y="899466"/>
                  <a:ext cx="57249" cy="994579"/>
                </a:xfrm>
                <a:custGeom>
                  <a:avLst/>
                  <a:gdLst>
                    <a:gd name="connsiteX0" fmla="*/ 52285 w 57249"/>
                    <a:gd name="connsiteY0" fmla="*/ 994580 h 994579"/>
                    <a:gd name="connsiteX1" fmla="*/ 34759 w 57249"/>
                    <a:gd name="connsiteY1" fmla="*/ 994580 h 994579"/>
                    <a:gd name="connsiteX2" fmla="*/ 34759 w 57249"/>
                    <a:gd name="connsiteY2" fmla="*/ 707452 h 994579"/>
                    <a:gd name="connsiteX3" fmla="*/ 0 w 57249"/>
                    <a:gd name="connsiteY3" fmla="*/ 672692 h 994579"/>
                    <a:gd name="connsiteX4" fmla="*/ 0 w 57249"/>
                    <a:gd name="connsiteY4" fmla="*/ 329190 h 994579"/>
                    <a:gd name="connsiteX5" fmla="*/ 39724 w 57249"/>
                    <a:gd name="connsiteY5" fmla="*/ 289465 h 994579"/>
                    <a:gd name="connsiteX6" fmla="*/ 39724 w 57249"/>
                    <a:gd name="connsiteY6" fmla="*/ 0 h 994579"/>
                    <a:gd name="connsiteX7" fmla="*/ 57249 w 57249"/>
                    <a:gd name="connsiteY7" fmla="*/ 0 h 994579"/>
                    <a:gd name="connsiteX8" fmla="*/ 57249 w 57249"/>
                    <a:gd name="connsiteY8" fmla="*/ 296767 h 994579"/>
                    <a:gd name="connsiteX9" fmla="*/ 17526 w 57249"/>
                    <a:gd name="connsiteY9" fmla="*/ 336492 h 994579"/>
                    <a:gd name="connsiteX10" fmla="*/ 17526 w 57249"/>
                    <a:gd name="connsiteY10" fmla="*/ 665390 h 994579"/>
                    <a:gd name="connsiteX11" fmla="*/ 52285 w 57249"/>
                    <a:gd name="connsiteY11" fmla="*/ 700149 h 994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249" h="994579">
                      <a:moveTo>
                        <a:pt x="52285" y="994580"/>
                      </a:moveTo>
                      <a:lnTo>
                        <a:pt x="34759" y="994580"/>
                      </a:lnTo>
                      <a:lnTo>
                        <a:pt x="34759" y="707452"/>
                      </a:lnTo>
                      <a:lnTo>
                        <a:pt x="0" y="672692"/>
                      </a:lnTo>
                      <a:lnTo>
                        <a:pt x="0" y="329190"/>
                      </a:lnTo>
                      <a:lnTo>
                        <a:pt x="39724" y="289465"/>
                      </a:lnTo>
                      <a:lnTo>
                        <a:pt x="39724" y="0"/>
                      </a:lnTo>
                      <a:lnTo>
                        <a:pt x="57249" y="0"/>
                      </a:lnTo>
                      <a:lnTo>
                        <a:pt x="57249" y="296767"/>
                      </a:lnTo>
                      <a:lnTo>
                        <a:pt x="17526" y="336492"/>
                      </a:lnTo>
                      <a:lnTo>
                        <a:pt x="17526" y="665390"/>
                      </a:lnTo>
                      <a:lnTo>
                        <a:pt x="52285" y="700149"/>
                      </a:lnTo>
                      <a:close/>
                    </a:path>
                  </a:pathLst>
                </a:custGeom>
                <a:solidFill>
                  <a:srgbClr val="00B0F0"/>
                </a:solidFill>
                <a:ln w="2921" cap="flat">
                  <a:noFill/>
                  <a:prstDash val="solid"/>
                  <a:miter/>
                </a:ln>
              </p:spPr>
              <p:txBody>
                <a:bodyPr rtlCol="0" anchor="ctr"/>
                <a:lstStyle/>
                <a:p>
                  <a:endParaRPr lang="zh-CN" altLang="en-US" dirty="0"/>
                </a:p>
              </p:txBody>
            </p:sp>
            <p:sp>
              <p:nvSpPr>
                <p:cNvPr id="28" name="任意多边形: 形状 27"/>
                <p:cNvSpPr/>
                <p:nvPr/>
              </p:nvSpPr>
              <p:spPr>
                <a:xfrm>
                  <a:off x="12170968" y="1223690"/>
                  <a:ext cx="20738" cy="356062"/>
                </a:xfrm>
                <a:custGeom>
                  <a:avLst/>
                  <a:gdLst>
                    <a:gd name="connsiteX0" fmla="*/ 19571 w 20738"/>
                    <a:gd name="connsiteY0" fmla="*/ 0 h 356062"/>
                    <a:gd name="connsiteX1" fmla="*/ 0 w 20738"/>
                    <a:gd name="connsiteY1" fmla="*/ 19570 h 356062"/>
                    <a:gd name="connsiteX2" fmla="*/ 0 w 20738"/>
                    <a:gd name="connsiteY2" fmla="*/ 335324 h 356062"/>
                    <a:gd name="connsiteX3" fmla="*/ 20739 w 20738"/>
                    <a:gd name="connsiteY3" fmla="*/ 356062 h 356062"/>
                    <a:gd name="connsiteX4" fmla="*/ 19571 w 20738"/>
                    <a:gd name="connsiteY4" fmla="*/ 0 h 356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38" h="356062">
                      <a:moveTo>
                        <a:pt x="19571" y="0"/>
                      </a:moveTo>
                      <a:lnTo>
                        <a:pt x="0" y="19570"/>
                      </a:lnTo>
                      <a:cubicBezTo>
                        <a:pt x="0" y="19570"/>
                        <a:pt x="0" y="332987"/>
                        <a:pt x="0" y="335324"/>
                      </a:cubicBezTo>
                      <a:cubicBezTo>
                        <a:pt x="0" y="337953"/>
                        <a:pt x="20739" y="356062"/>
                        <a:pt x="20739" y="356062"/>
                      </a:cubicBezTo>
                      <a:lnTo>
                        <a:pt x="19571" y="0"/>
                      </a:lnTo>
                      <a:close/>
                    </a:path>
                  </a:pathLst>
                </a:custGeom>
                <a:solidFill>
                  <a:srgbClr val="00FFFF"/>
                </a:solidFill>
                <a:ln w="2921" cap="flat">
                  <a:noFill/>
                  <a:prstDash val="solid"/>
                  <a:miter/>
                </a:ln>
              </p:spPr>
              <p:txBody>
                <a:bodyPr rtlCol="0" anchor="ctr"/>
                <a:lstStyle/>
                <a:p>
                  <a:endParaRPr lang="zh-CN" altLang="en-US" dirty="0"/>
                </a:p>
              </p:txBody>
            </p:sp>
            <p:sp>
              <p:nvSpPr>
                <p:cNvPr id="29" name="任意多边形: 形状 28"/>
                <p:cNvSpPr/>
                <p:nvPr/>
              </p:nvSpPr>
              <p:spPr>
                <a:xfrm>
                  <a:off x="6496168" y="899466"/>
                  <a:ext cx="57542" cy="994579"/>
                </a:xfrm>
                <a:custGeom>
                  <a:avLst/>
                  <a:gdLst>
                    <a:gd name="connsiteX0" fmla="*/ 5258 w 57542"/>
                    <a:gd name="connsiteY0" fmla="*/ 0 h 994579"/>
                    <a:gd name="connsiteX1" fmla="*/ 22783 w 57542"/>
                    <a:gd name="connsiteY1" fmla="*/ 0 h 994579"/>
                    <a:gd name="connsiteX2" fmla="*/ 22783 w 57542"/>
                    <a:gd name="connsiteY2" fmla="*/ 287128 h 994579"/>
                    <a:gd name="connsiteX3" fmla="*/ 57542 w 57542"/>
                    <a:gd name="connsiteY3" fmla="*/ 321888 h 994579"/>
                    <a:gd name="connsiteX4" fmla="*/ 57542 w 57542"/>
                    <a:gd name="connsiteY4" fmla="*/ 665390 h 994579"/>
                    <a:gd name="connsiteX5" fmla="*/ 17526 w 57542"/>
                    <a:gd name="connsiteY5" fmla="*/ 705115 h 994579"/>
                    <a:gd name="connsiteX6" fmla="*/ 17526 w 57542"/>
                    <a:gd name="connsiteY6" fmla="*/ 994580 h 994579"/>
                    <a:gd name="connsiteX7" fmla="*/ 0 w 57542"/>
                    <a:gd name="connsiteY7" fmla="*/ 994580 h 994579"/>
                    <a:gd name="connsiteX8" fmla="*/ 0 w 57542"/>
                    <a:gd name="connsiteY8" fmla="*/ 697812 h 994579"/>
                    <a:gd name="connsiteX9" fmla="*/ 40017 w 57542"/>
                    <a:gd name="connsiteY9" fmla="*/ 658088 h 994579"/>
                    <a:gd name="connsiteX10" fmla="*/ 40017 w 57542"/>
                    <a:gd name="connsiteY10" fmla="*/ 329190 h 994579"/>
                    <a:gd name="connsiteX11" fmla="*/ 5258 w 57542"/>
                    <a:gd name="connsiteY11" fmla="*/ 294431 h 994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542" h="994579">
                      <a:moveTo>
                        <a:pt x="5258" y="0"/>
                      </a:moveTo>
                      <a:lnTo>
                        <a:pt x="22783" y="0"/>
                      </a:lnTo>
                      <a:lnTo>
                        <a:pt x="22783" y="287128"/>
                      </a:lnTo>
                      <a:lnTo>
                        <a:pt x="57542" y="321888"/>
                      </a:lnTo>
                      <a:lnTo>
                        <a:pt x="57542" y="665390"/>
                      </a:lnTo>
                      <a:lnTo>
                        <a:pt x="17526" y="705115"/>
                      </a:lnTo>
                      <a:lnTo>
                        <a:pt x="17526" y="994580"/>
                      </a:lnTo>
                      <a:lnTo>
                        <a:pt x="0" y="994580"/>
                      </a:lnTo>
                      <a:lnTo>
                        <a:pt x="0" y="697812"/>
                      </a:lnTo>
                      <a:lnTo>
                        <a:pt x="40017" y="658088"/>
                      </a:lnTo>
                      <a:lnTo>
                        <a:pt x="40017" y="329190"/>
                      </a:lnTo>
                      <a:lnTo>
                        <a:pt x="5258" y="294431"/>
                      </a:lnTo>
                      <a:close/>
                    </a:path>
                  </a:pathLst>
                </a:custGeom>
                <a:solidFill>
                  <a:srgbClr val="00B0F0"/>
                </a:solidFill>
                <a:ln w="2921" cap="flat">
                  <a:noFill/>
                  <a:prstDash val="solid"/>
                  <a:miter/>
                </a:ln>
              </p:spPr>
              <p:txBody>
                <a:bodyPr rtlCol="0" anchor="ctr"/>
                <a:lstStyle/>
                <a:p>
                  <a:endParaRPr lang="zh-CN" altLang="en-US" dirty="0"/>
                </a:p>
              </p:txBody>
            </p:sp>
            <p:sp>
              <p:nvSpPr>
                <p:cNvPr id="30" name="任意多边形: 形状 29"/>
                <p:cNvSpPr/>
                <p:nvPr/>
              </p:nvSpPr>
              <p:spPr>
                <a:xfrm>
                  <a:off x="6492955" y="1213759"/>
                  <a:ext cx="20738" cy="356062"/>
                </a:xfrm>
                <a:custGeom>
                  <a:avLst/>
                  <a:gdLst>
                    <a:gd name="connsiteX0" fmla="*/ 1169 w 20738"/>
                    <a:gd name="connsiteY0" fmla="*/ 356062 h 356062"/>
                    <a:gd name="connsiteX1" fmla="*/ 20739 w 20738"/>
                    <a:gd name="connsiteY1" fmla="*/ 336492 h 356062"/>
                    <a:gd name="connsiteX2" fmla="*/ 20739 w 20738"/>
                    <a:gd name="connsiteY2" fmla="*/ 20739 h 356062"/>
                    <a:gd name="connsiteX3" fmla="*/ 0 w 20738"/>
                    <a:gd name="connsiteY3" fmla="*/ 0 h 356062"/>
                    <a:gd name="connsiteX4" fmla="*/ 1169 w 20738"/>
                    <a:gd name="connsiteY4" fmla="*/ 356062 h 356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38" h="356062">
                      <a:moveTo>
                        <a:pt x="1169" y="356062"/>
                      </a:moveTo>
                      <a:lnTo>
                        <a:pt x="20739" y="336492"/>
                      </a:lnTo>
                      <a:cubicBezTo>
                        <a:pt x="20739" y="336492"/>
                        <a:pt x="20739" y="23075"/>
                        <a:pt x="20739" y="20739"/>
                      </a:cubicBezTo>
                      <a:cubicBezTo>
                        <a:pt x="20739" y="18110"/>
                        <a:pt x="0" y="0"/>
                        <a:pt x="0" y="0"/>
                      </a:cubicBezTo>
                      <a:lnTo>
                        <a:pt x="1169" y="356062"/>
                      </a:lnTo>
                      <a:close/>
                    </a:path>
                  </a:pathLst>
                </a:custGeom>
                <a:solidFill>
                  <a:srgbClr val="00FFFF"/>
                </a:solidFill>
                <a:ln w="2921" cap="flat">
                  <a:noFill/>
                  <a:prstDash val="solid"/>
                  <a:miter/>
                </a:ln>
              </p:spPr>
              <p:txBody>
                <a:bodyPr rtlCol="0" anchor="ctr"/>
                <a:lstStyle/>
                <a:p>
                  <a:endParaRPr lang="zh-CN" altLang="en-US" dirty="0"/>
                </a:p>
              </p:txBody>
            </p:sp>
          </p:grpSp>
        </p:grpSp>
        <p:sp>
          <p:nvSpPr>
            <p:cNvPr id="48" name="文本框 47"/>
            <p:cNvSpPr txBox="1"/>
            <p:nvPr/>
          </p:nvSpPr>
          <p:spPr>
            <a:xfrm>
              <a:off x="4840121" y="4946741"/>
              <a:ext cx="2700000" cy="369332"/>
            </a:xfrm>
            <a:prstGeom prst="rect">
              <a:avLst/>
            </a:prstGeom>
            <a:noFill/>
          </p:spPr>
          <p:txBody>
            <a:bodyPr wrap="square" rtlCol="0">
              <a:spAutoFit/>
            </a:bodyPr>
            <a:lstStyle/>
            <a:p>
              <a:pPr algn="ctr"/>
              <a:r>
                <a:rPr lang="zh-CN" altLang="en-US" dirty="0">
                  <a:solidFill>
                    <a:schemeClr val="bg1"/>
                  </a:solidFill>
                  <a:latin typeface="方正仿宋_GB2312" panose="02000000000000000000" charset="-122"/>
                  <a:ea typeface="方正仿宋_GB2312" panose="02000000000000000000" charset="-122"/>
                  <a:cs typeface="方正仿宋_GB2312" panose="02000000000000000000" charset="-122"/>
                </a:rPr>
                <a:t>团队赴温州市某中学调研</a:t>
              </a:r>
            </a:p>
          </p:txBody>
        </p:sp>
      </p:grpSp>
      <p:grpSp>
        <p:nvGrpSpPr>
          <p:cNvPr id="52" name="组合 51"/>
          <p:cNvGrpSpPr/>
          <p:nvPr/>
        </p:nvGrpSpPr>
        <p:grpSpPr>
          <a:xfrm>
            <a:off x="8775245" y="4007971"/>
            <a:ext cx="2880000" cy="2751108"/>
            <a:chOff x="8220060" y="4013527"/>
            <a:chExt cx="2880000" cy="2751108"/>
          </a:xfrm>
          <a:effectLst>
            <a:glow rad="63500">
              <a:schemeClr val="accent5">
                <a:satMod val="175000"/>
                <a:alpha val="40000"/>
              </a:schemeClr>
            </a:glow>
          </a:effectLst>
        </p:grpSpPr>
        <p:grpSp>
          <p:nvGrpSpPr>
            <p:cNvPr id="46" name="组合 45"/>
            <p:cNvGrpSpPr/>
            <p:nvPr/>
          </p:nvGrpSpPr>
          <p:grpSpPr>
            <a:xfrm>
              <a:off x="8220060" y="4013527"/>
              <a:ext cx="2880000" cy="2466047"/>
              <a:chOff x="7947010" y="4064327"/>
              <a:chExt cx="2880000" cy="2466047"/>
            </a:xfrm>
          </p:grpSpPr>
          <p:pic>
            <p:nvPicPr>
              <p:cNvPr id="20" name="图片 19" descr="一群人站在室内合影&#10;&#10;AI 生成的内容可能不正确。"/>
              <p:cNvPicPr/>
              <p:nvPr/>
            </p:nvPicPr>
            <p:blipFill>
              <a:blip r:embed="rId7"/>
              <a:stretch>
                <a:fillRect/>
              </a:stretch>
            </p:blipFill>
            <p:spPr>
              <a:xfrm>
                <a:off x="7947010" y="4064327"/>
                <a:ext cx="2880000" cy="2088000"/>
              </a:xfrm>
              <a:prstGeom prst="rect">
                <a:avLst/>
              </a:prstGeom>
              <a:effectLst>
                <a:softEdge rad="12700"/>
              </a:effectLst>
            </p:spPr>
          </p:pic>
          <p:grpSp>
            <p:nvGrpSpPr>
              <p:cNvPr id="38" name="图形 2"/>
              <p:cNvGrpSpPr/>
              <p:nvPr/>
            </p:nvGrpSpPr>
            <p:grpSpPr>
              <a:xfrm>
                <a:off x="7947010" y="6170374"/>
                <a:ext cx="2880000" cy="360000"/>
                <a:chOff x="6492955" y="785550"/>
                <a:chExt cx="5698751" cy="1216863"/>
              </a:xfrm>
            </p:grpSpPr>
            <p:sp>
              <p:nvSpPr>
                <p:cNvPr id="39" name="任意多边形: 形状 38"/>
                <p:cNvSpPr/>
                <p:nvPr/>
              </p:nvSpPr>
              <p:spPr>
                <a:xfrm>
                  <a:off x="6501134" y="785550"/>
                  <a:ext cx="5678597" cy="1216863"/>
                </a:xfrm>
                <a:custGeom>
                  <a:avLst/>
                  <a:gdLst>
                    <a:gd name="connsiteX0" fmla="*/ 5564681 w 5678597"/>
                    <a:gd name="connsiteY0" fmla="*/ 1216863 h 1216863"/>
                    <a:gd name="connsiteX1" fmla="*/ 113917 w 5678597"/>
                    <a:gd name="connsiteY1" fmla="*/ 1216863 h 1216863"/>
                    <a:gd name="connsiteX2" fmla="*/ 0 w 5678597"/>
                    <a:gd name="connsiteY2" fmla="*/ 1102947 h 1216863"/>
                    <a:gd name="connsiteX3" fmla="*/ 0 w 5678597"/>
                    <a:gd name="connsiteY3" fmla="*/ 113917 h 1216863"/>
                    <a:gd name="connsiteX4" fmla="*/ 113917 w 5678597"/>
                    <a:gd name="connsiteY4" fmla="*/ 0 h 1216863"/>
                    <a:gd name="connsiteX5" fmla="*/ 5564681 w 5678597"/>
                    <a:gd name="connsiteY5" fmla="*/ 0 h 1216863"/>
                    <a:gd name="connsiteX6" fmla="*/ 5678598 w 5678597"/>
                    <a:gd name="connsiteY6" fmla="*/ 113917 h 1216863"/>
                    <a:gd name="connsiteX7" fmla="*/ 5678598 w 5678597"/>
                    <a:gd name="connsiteY7" fmla="*/ 1102655 h 1216863"/>
                    <a:gd name="connsiteX8" fmla="*/ 5564681 w 5678597"/>
                    <a:gd name="connsiteY8" fmla="*/ 1216863 h 1216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78597" h="1216863">
                      <a:moveTo>
                        <a:pt x="5564681" y="1216863"/>
                      </a:moveTo>
                      <a:lnTo>
                        <a:pt x="113917" y="1216863"/>
                      </a:lnTo>
                      <a:cubicBezTo>
                        <a:pt x="69518" y="1172465"/>
                        <a:pt x="44398" y="1147345"/>
                        <a:pt x="0" y="1102947"/>
                      </a:cubicBezTo>
                      <a:lnTo>
                        <a:pt x="0" y="113917"/>
                      </a:lnTo>
                      <a:cubicBezTo>
                        <a:pt x="44398" y="69518"/>
                        <a:pt x="69518" y="44398"/>
                        <a:pt x="113917" y="0"/>
                      </a:cubicBezTo>
                      <a:lnTo>
                        <a:pt x="5564681" y="0"/>
                      </a:lnTo>
                      <a:cubicBezTo>
                        <a:pt x="5609080" y="44398"/>
                        <a:pt x="5634200" y="69518"/>
                        <a:pt x="5678598" y="113917"/>
                      </a:cubicBezTo>
                      <a:lnTo>
                        <a:pt x="5678598" y="1102655"/>
                      </a:lnTo>
                      <a:cubicBezTo>
                        <a:pt x="5634200" y="1147345"/>
                        <a:pt x="5609080" y="1172465"/>
                        <a:pt x="5564681" y="1216863"/>
                      </a:cubicBezTo>
                      <a:close/>
                    </a:path>
                  </a:pathLst>
                </a:custGeom>
                <a:solidFill>
                  <a:srgbClr val="00B0F0">
                    <a:alpha val="21000"/>
                  </a:srgbClr>
                </a:solidFill>
                <a:ln w="2921" cap="flat">
                  <a:noFill/>
                  <a:prstDash val="solid"/>
                  <a:miter/>
                </a:ln>
              </p:spPr>
              <p:txBody>
                <a:bodyPr rtlCol="0" anchor="ctr"/>
                <a:lstStyle/>
                <a:p>
                  <a:endParaRPr lang="zh-CN" altLang="en-US" dirty="0"/>
                </a:p>
              </p:txBody>
            </p:sp>
            <p:sp>
              <p:nvSpPr>
                <p:cNvPr id="40" name="任意多边形: 形状 39"/>
                <p:cNvSpPr/>
                <p:nvPr/>
              </p:nvSpPr>
              <p:spPr>
                <a:xfrm>
                  <a:off x="12131245" y="899466"/>
                  <a:ext cx="57249" cy="994579"/>
                </a:xfrm>
                <a:custGeom>
                  <a:avLst/>
                  <a:gdLst>
                    <a:gd name="connsiteX0" fmla="*/ 52285 w 57249"/>
                    <a:gd name="connsiteY0" fmla="*/ 994580 h 994579"/>
                    <a:gd name="connsiteX1" fmla="*/ 34759 w 57249"/>
                    <a:gd name="connsiteY1" fmla="*/ 994580 h 994579"/>
                    <a:gd name="connsiteX2" fmla="*/ 34759 w 57249"/>
                    <a:gd name="connsiteY2" fmla="*/ 707452 h 994579"/>
                    <a:gd name="connsiteX3" fmla="*/ 0 w 57249"/>
                    <a:gd name="connsiteY3" fmla="*/ 672692 h 994579"/>
                    <a:gd name="connsiteX4" fmla="*/ 0 w 57249"/>
                    <a:gd name="connsiteY4" fmla="*/ 329190 h 994579"/>
                    <a:gd name="connsiteX5" fmla="*/ 39724 w 57249"/>
                    <a:gd name="connsiteY5" fmla="*/ 289465 h 994579"/>
                    <a:gd name="connsiteX6" fmla="*/ 39724 w 57249"/>
                    <a:gd name="connsiteY6" fmla="*/ 0 h 994579"/>
                    <a:gd name="connsiteX7" fmla="*/ 57249 w 57249"/>
                    <a:gd name="connsiteY7" fmla="*/ 0 h 994579"/>
                    <a:gd name="connsiteX8" fmla="*/ 57249 w 57249"/>
                    <a:gd name="connsiteY8" fmla="*/ 296767 h 994579"/>
                    <a:gd name="connsiteX9" fmla="*/ 17526 w 57249"/>
                    <a:gd name="connsiteY9" fmla="*/ 336492 h 994579"/>
                    <a:gd name="connsiteX10" fmla="*/ 17526 w 57249"/>
                    <a:gd name="connsiteY10" fmla="*/ 665390 h 994579"/>
                    <a:gd name="connsiteX11" fmla="*/ 52285 w 57249"/>
                    <a:gd name="connsiteY11" fmla="*/ 700149 h 994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249" h="994579">
                      <a:moveTo>
                        <a:pt x="52285" y="994580"/>
                      </a:moveTo>
                      <a:lnTo>
                        <a:pt x="34759" y="994580"/>
                      </a:lnTo>
                      <a:lnTo>
                        <a:pt x="34759" y="707452"/>
                      </a:lnTo>
                      <a:lnTo>
                        <a:pt x="0" y="672692"/>
                      </a:lnTo>
                      <a:lnTo>
                        <a:pt x="0" y="329190"/>
                      </a:lnTo>
                      <a:lnTo>
                        <a:pt x="39724" y="289465"/>
                      </a:lnTo>
                      <a:lnTo>
                        <a:pt x="39724" y="0"/>
                      </a:lnTo>
                      <a:lnTo>
                        <a:pt x="57249" y="0"/>
                      </a:lnTo>
                      <a:lnTo>
                        <a:pt x="57249" y="296767"/>
                      </a:lnTo>
                      <a:lnTo>
                        <a:pt x="17526" y="336492"/>
                      </a:lnTo>
                      <a:lnTo>
                        <a:pt x="17526" y="665390"/>
                      </a:lnTo>
                      <a:lnTo>
                        <a:pt x="52285" y="700149"/>
                      </a:lnTo>
                      <a:close/>
                    </a:path>
                  </a:pathLst>
                </a:custGeom>
                <a:solidFill>
                  <a:srgbClr val="00B0F0"/>
                </a:solidFill>
                <a:ln w="2921" cap="flat">
                  <a:noFill/>
                  <a:prstDash val="solid"/>
                  <a:miter/>
                </a:ln>
              </p:spPr>
              <p:txBody>
                <a:bodyPr rtlCol="0" anchor="ctr"/>
                <a:lstStyle/>
                <a:p>
                  <a:endParaRPr lang="zh-CN" altLang="en-US" dirty="0"/>
                </a:p>
              </p:txBody>
            </p:sp>
            <p:sp>
              <p:nvSpPr>
                <p:cNvPr id="41" name="任意多边形: 形状 40"/>
                <p:cNvSpPr/>
                <p:nvPr/>
              </p:nvSpPr>
              <p:spPr>
                <a:xfrm>
                  <a:off x="12170968" y="1223690"/>
                  <a:ext cx="20738" cy="356062"/>
                </a:xfrm>
                <a:custGeom>
                  <a:avLst/>
                  <a:gdLst>
                    <a:gd name="connsiteX0" fmla="*/ 19571 w 20738"/>
                    <a:gd name="connsiteY0" fmla="*/ 0 h 356062"/>
                    <a:gd name="connsiteX1" fmla="*/ 0 w 20738"/>
                    <a:gd name="connsiteY1" fmla="*/ 19570 h 356062"/>
                    <a:gd name="connsiteX2" fmla="*/ 0 w 20738"/>
                    <a:gd name="connsiteY2" fmla="*/ 335324 h 356062"/>
                    <a:gd name="connsiteX3" fmla="*/ 20739 w 20738"/>
                    <a:gd name="connsiteY3" fmla="*/ 356062 h 356062"/>
                    <a:gd name="connsiteX4" fmla="*/ 19571 w 20738"/>
                    <a:gd name="connsiteY4" fmla="*/ 0 h 356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38" h="356062">
                      <a:moveTo>
                        <a:pt x="19571" y="0"/>
                      </a:moveTo>
                      <a:lnTo>
                        <a:pt x="0" y="19570"/>
                      </a:lnTo>
                      <a:cubicBezTo>
                        <a:pt x="0" y="19570"/>
                        <a:pt x="0" y="332987"/>
                        <a:pt x="0" y="335324"/>
                      </a:cubicBezTo>
                      <a:cubicBezTo>
                        <a:pt x="0" y="337953"/>
                        <a:pt x="20739" y="356062"/>
                        <a:pt x="20739" y="356062"/>
                      </a:cubicBezTo>
                      <a:lnTo>
                        <a:pt x="19571" y="0"/>
                      </a:lnTo>
                      <a:close/>
                    </a:path>
                  </a:pathLst>
                </a:custGeom>
                <a:solidFill>
                  <a:srgbClr val="00FFFF"/>
                </a:solidFill>
                <a:ln w="2921" cap="flat">
                  <a:noFill/>
                  <a:prstDash val="solid"/>
                  <a:miter/>
                </a:ln>
              </p:spPr>
              <p:txBody>
                <a:bodyPr rtlCol="0" anchor="ctr"/>
                <a:lstStyle/>
                <a:p>
                  <a:endParaRPr lang="zh-CN" altLang="en-US" dirty="0"/>
                </a:p>
              </p:txBody>
            </p:sp>
            <p:sp>
              <p:nvSpPr>
                <p:cNvPr id="42" name="任意多边形: 形状 41"/>
                <p:cNvSpPr/>
                <p:nvPr/>
              </p:nvSpPr>
              <p:spPr>
                <a:xfrm>
                  <a:off x="6496168" y="899466"/>
                  <a:ext cx="57542" cy="994579"/>
                </a:xfrm>
                <a:custGeom>
                  <a:avLst/>
                  <a:gdLst>
                    <a:gd name="connsiteX0" fmla="*/ 5258 w 57542"/>
                    <a:gd name="connsiteY0" fmla="*/ 0 h 994579"/>
                    <a:gd name="connsiteX1" fmla="*/ 22783 w 57542"/>
                    <a:gd name="connsiteY1" fmla="*/ 0 h 994579"/>
                    <a:gd name="connsiteX2" fmla="*/ 22783 w 57542"/>
                    <a:gd name="connsiteY2" fmla="*/ 287128 h 994579"/>
                    <a:gd name="connsiteX3" fmla="*/ 57542 w 57542"/>
                    <a:gd name="connsiteY3" fmla="*/ 321888 h 994579"/>
                    <a:gd name="connsiteX4" fmla="*/ 57542 w 57542"/>
                    <a:gd name="connsiteY4" fmla="*/ 665390 h 994579"/>
                    <a:gd name="connsiteX5" fmla="*/ 17526 w 57542"/>
                    <a:gd name="connsiteY5" fmla="*/ 705115 h 994579"/>
                    <a:gd name="connsiteX6" fmla="*/ 17526 w 57542"/>
                    <a:gd name="connsiteY6" fmla="*/ 994580 h 994579"/>
                    <a:gd name="connsiteX7" fmla="*/ 0 w 57542"/>
                    <a:gd name="connsiteY7" fmla="*/ 994580 h 994579"/>
                    <a:gd name="connsiteX8" fmla="*/ 0 w 57542"/>
                    <a:gd name="connsiteY8" fmla="*/ 697812 h 994579"/>
                    <a:gd name="connsiteX9" fmla="*/ 40017 w 57542"/>
                    <a:gd name="connsiteY9" fmla="*/ 658088 h 994579"/>
                    <a:gd name="connsiteX10" fmla="*/ 40017 w 57542"/>
                    <a:gd name="connsiteY10" fmla="*/ 329190 h 994579"/>
                    <a:gd name="connsiteX11" fmla="*/ 5258 w 57542"/>
                    <a:gd name="connsiteY11" fmla="*/ 294431 h 994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542" h="994579">
                      <a:moveTo>
                        <a:pt x="5258" y="0"/>
                      </a:moveTo>
                      <a:lnTo>
                        <a:pt x="22783" y="0"/>
                      </a:lnTo>
                      <a:lnTo>
                        <a:pt x="22783" y="287128"/>
                      </a:lnTo>
                      <a:lnTo>
                        <a:pt x="57542" y="321888"/>
                      </a:lnTo>
                      <a:lnTo>
                        <a:pt x="57542" y="665390"/>
                      </a:lnTo>
                      <a:lnTo>
                        <a:pt x="17526" y="705115"/>
                      </a:lnTo>
                      <a:lnTo>
                        <a:pt x="17526" y="994580"/>
                      </a:lnTo>
                      <a:lnTo>
                        <a:pt x="0" y="994580"/>
                      </a:lnTo>
                      <a:lnTo>
                        <a:pt x="0" y="697812"/>
                      </a:lnTo>
                      <a:lnTo>
                        <a:pt x="40017" y="658088"/>
                      </a:lnTo>
                      <a:lnTo>
                        <a:pt x="40017" y="329190"/>
                      </a:lnTo>
                      <a:lnTo>
                        <a:pt x="5258" y="294431"/>
                      </a:lnTo>
                      <a:close/>
                    </a:path>
                  </a:pathLst>
                </a:custGeom>
                <a:solidFill>
                  <a:srgbClr val="00B0F0"/>
                </a:solidFill>
                <a:ln w="2921" cap="flat">
                  <a:noFill/>
                  <a:prstDash val="solid"/>
                  <a:miter/>
                </a:ln>
              </p:spPr>
              <p:txBody>
                <a:bodyPr rtlCol="0" anchor="ctr"/>
                <a:lstStyle/>
                <a:p>
                  <a:endParaRPr lang="zh-CN" altLang="en-US" dirty="0"/>
                </a:p>
              </p:txBody>
            </p:sp>
            <p:sp>
              <p:nvSpPr>
                <p:cNvPr id="43" name="任意多边形: 形状 42"/>
                <p:cNvSpPr/>
                <p:nvPr/>
              </p:nvSpPr>
              <p:spPr>
                <a:xfrm>
                  <a:off x="6492955" y="1213759"/>
                  <a:ext cx="20738" cy="356062"/>
                </a:xfrm>
                <a:custGeom>
                  <a:avLst/>
                  <a:gdLst>
                    <a:gd name="connsiteX0" fmla="*/ 1169 w 20738"/>
                    <a:gd name="connsiteY0" fmla="*/ 356062 h 356062"/>
                    <a:gd name="connsiteX1" fmla="*/ 20739 w 20738"/>
                    <a:gd name="connsiteY1" fmla="*/ 336492 h 356062"/>
                    <a:gd name="connsiteX2" fmla="*/ 20739 w 20738"/>
                    <a:gd name="connsiteY2" fmla="*/ 20739 h 356062"/>
                    <a:gd name="connsiteX3" fmla="*/ 0 w 20738"/>
                    <a:gd name="connsiteY3" fmla="*/ 0 h 356062"/>
                    <a:gd name="connsiteX4" fmla="*/ 1169 w 20738"/>
                    <a:gd name="connsiteY4" fmla="*/ 356062 h 356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38" h="356062">
                      <a:moveTo>
                        <a:pt x="1169" y="356062"/>
                      </a:moveTo>
                      <a:lnTo>
                        <a:pt x="20739" y="336492"/>
                      </a:lnTo>
                      <a:cubicBezTo>
                        <a:pt x="20739" y="336492"/>
                        <a:pt x="20739" y="23075"/>
                        <a:pt x="20739" y="20739"/>
                      </a:cubicBezTo>
                      <a:cubicBezTo>
                        <a:pt x="20739" y="18110"/>
                        <a:pt x="0" y="0"/>
                        <a:pt x="0" y="0"/>
                      </a:cubicBezTo>
                      <a:lnTo>
                        <a:pt x="1169" y="356062"/>
                      </a:lnTo>
                      <a:close/>
                    </a:path>
                  </a:pathLst>
                </a:custGeom>
                <a:solidFill>
                  <a:srgbClr val="00FFFF"/>
                </a:solidFill>
                <a:ln w="2921" cap="flat">
                  <a:noFill/>
                  <a:prstDash val="solid"/>
                  <a:miter/>
                </a:ln>
              </p:spPr>
              <p:txBody>
                <a:bodyPr rtlCol="0" anchor="ctr"/>
                <a:lstStyle/>
                <a:p>
                  <a:endParaRPr lang="zh-CN" altLang="en-US" dirty="0"/>
                </a:p>
              </p:txBody>
            </p:sp>
          </p:grpSp>
        </p:grpSp>
        <p:sp>
          <p:nvSpPr>
            <p:cNvPr id="49" name="文本框 48"/>
            <p:cNvSpPr txBox="1"/>
            <p:nvPr/>
          </p:nvSpPr>
          <p:spPr>
            <a:xfrm>
              <a:off x="8309100" y="6118304"/>
              <a:ext cx="2700000" cy="646331"/>
            </a:xfrm>
            <a:prstGeom prst="rect">
              <a:avLst/>
            </a:prstGeom>
            <a:noFill/>
          </p:spPr>
          <p:txBody>
            <a:bodyPr wrap="square" rtlCol="0">
              <a:spAutoFit/>
            </a:bodyPr>
            <a:lstStyle/>
            <a:p>
              <a:pPr algn="ctr"/>
              <a:r>
                <a:rPr lang="zh-CN" altLang="en-US" dirty="0">
                  <a:solidFill>
                    <a:schemeClr val="bg1"/>
                  </a:solidFill>
                  <a:latin typeface="方正仿宋_GB2312" panose="02000000000000000000" charset="-122"/>
                  <a:ea typeface="方正仿宋_GB2312" panose="02000000000000000000" charset="-122"/>
                  <a:cs typeface="方正仿宋_GB2312" panose="02000000000000000000" charset="-122"/>
                </a:rPr>
                <a:t>中国联通（浙江省分公司）</a:t>
              </a:r>
            </a:p>
            <a:p>
              <a:pPr algn="ctr"/>
              <a:endParaRPr lang="zh-CN" altLang="en-US" dirty="0">
                <a:solidFill>
                  <a:schemeClr val="bg1"/>
                </a:solidFill>
                <a:latin typeface="方正仿宋_GB2312" panose="02000000000000000000" charset="-122"/>
                <a:ea typeface="方正仿宋_GB2312" panose="02000000000000000000" charset="-122"/>
                <a:cs typeface="方正仿宋_GB2312" panose="02000000000000000000" charset="-122"/>
              </a:endParaRPr>
            </a:p>
          </p:txBody>
        </p:sp>
      </p:grpSp>
      <p:sp>
        <p:nvSpPr>
          <p:cNvPr id="56" name="图形 27"/>
          <p:cNvSpPr/>
          <p:nvPr/>
        </p:nvSpPr>
        <p:spPr>
          <a:xfrm rot="16200000" flipV="1">
            <a:off x="4053945" y="2830242"/>
            <a:ext cx="360000" cy="1080000"/>
          </a:xfrm>
          <a:custGeom>
            <a:avLst/>
            <a:gdLst>
              <a:gd name="connsiteX0" fmla="*/ 625221 w 625220"/>
              <a:gd name="connsiteY0" fmla="*/ 728377 h 728376"/>
              <a:gd name="connsiteX1" fmla="*/ 441008 w 625220"/>
              <a:gd name="connsiteY1" fmla="*/ 207645 h 728376"/>
              <a:gd name="connsiteX2" fmla="*/ 532067 w 625220"/>
              <a:gd name="connsiteY2" fmla="*/ 207645 h 728376"/>
              <a:gd name="connsiteX3" fmla="*/ 422339 w 625220"/>
              <a:gd name="connsiteY3" fmla="*/ 103823 h 728376"/>
              <a:gd name="connsiteX4" fmla="*/ 312611 w 625220"/>
              <a:gd name="connsiteY4" fmla="*/ 0 h 728376"/>
              <a:gd name="connsiteX5" fmla="*/ 202883 w 625220"/>
              <a:gd name="connsiteY5" fmla="*/ 103823 h 728376"/>
              <a:gd name="connsiteX6" fmla="*/ 93155 w 625220"/>
              <a:gd name="connsiteY6" fmla="*/ 207645 h 728376"/>
              <a:gd name="connsiteX7" fmla="*/ 184976 w 625220"/>
              <a:gd name="connsiteY7" fmla="*/ 207645 h 728376"/>
              <a:gd name="connsiteX8" fmla="*/ 0 w 625220"/>
              <a:gd name="connsiteY8" fmla="*/ 728377 h 728376"/>
              <a:gd name="connsiteX9" fmla="*/ 625221 w 625220"/>
              <a:gd name="connsiteY9" fmla="*/ 728377 h 728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5220" h="728376">
                <a:moveTo>
                  <a:pt x="625221" y="728377"/>
                </a:moveTo>
                <a:cubicBezTo>
                  <a:pt x="505682" y="564737"/>
                  <a:pt x="456819" y="311658"/>
                  <a:pt x="441008" y="207645"/>
                </a:cubicBezTo>
                <a:lnTo>
                  <a:pt x="532067" y="207645"/>
                </a:lnTo>
                <a:lnTo>
                  <a:pt x="422339" y="103823"/>
                </a:lnTo>
                <a:lnTo>
                  <a:pt x="312611" y="0"/>
                </a:lnTo>
                <a:lnTo>
                  <a:pt x="202883" y="103823"/>
                </a:lnTo>
                <a:lnTo>
                  <a:pt x="93155" y="207645"/>
                </a:lnTo>
                <a:lnTo>
                  <a:pt x="184976" y="207645"/>
                </a:lnTo>
                <a:cubicBezTo>
                  <a:pt x="170688" y="313087"/>
                  <a:pt x="124397" y="570929"/>
                  <a:pt x="0" y="728377"/>
                </a:cubicBezTo>
                <a:cubicBezTo>
                  <a:pt x="73914" y="728377"/>
                  <a:pt x="504444" y="728377"/>
                  <a:pt x="625221" y="728377"/>
                </a:cubicBezTo>
                <a:close/>
              </a:path>
            </a:pathLst>
          </a:custGeom>
          <a:gradFill flip="none" rotWithShape="1">
            <a:gsLst>
              <a:gs pos="40000">
                <a:srgbClr val="00B0F0">
                  <a:alpha val="34000"/>
                </a:srgbClr>
              </a:gs>
              <a:gs pos="0">
                <a:srgbClr val="323F4F">
                  <a:alpha val="0"/>
                </a:srgbClr>
              </a:gs>
              <a:gs pos="71866">
                <a:schemeClr val="accent1">
                  <a:alpha val="52000"/>
                </a:schemeClr>
              </a:gs>
              <a:gs pos="100000">
                <a:schemeClr val="accent1"/>
              </a:gs>
            </a:gsLst>
            <a:lin ang="16200000" scaled="1"/>
            <a:tileRect/>
          </a:gradFill>
          <a:ln w="6350" cap="flat">
            <a:gradFill>
              <a:gsLst>
                <a:gs pos="0">
                  <a:srgbClr val="00B0F0"/>
                </a:gs>
                <a:gs pos="100000">
                  <a:schemeClr val="accent1">
                    <a:lumMod val="30000"/>
                    <a:lumOff val="70000"/>
                    <a:alpha val="0"/>
                  </a:schemeClr>
                </a:gs>
              </a:gsLst>
              <a:lin ang="5400000" scaled="1"/>
            </a:gra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55" b="0" i="0" u="none" strike="noStrike" kern="0" cap="none" spc="0" normalizeH="0" baseline="0" noProof="0" dirty="0">
              <a:ln>
                <a:noFill/>
              </a:ln>
              <a:solidFill>
                <a:prstClr val="black"/>
              </a:solidFill>
              <a:effectLst/>
              <a:uLnTx/>
              <a:uFillTx/>
              <a:latin typeface="Arial" panose="020B0604020202020204"/>
              <a:ea typeface="汉仪雅酷黑W" panose="00020600040101010101" charset="-122"/>
              <a:cs typeface="+mn-cs"/>
            </a:endParaRPr>
          </a:p>
        </p:txBody>
      </p:sp>
      <p:sp>
        <p:nvSpPr>
          <p:cNvPr id="57" name="图形 27"/>
          <p:cNvSpPr/>
          <p:nvPr/>
        </p:nvSpPr>
        <p:spPr>
          <a:xfrm rot="16200000" flipV="1">
            <a:off x="8035942" y="4310713"/>
            <a:ext cx="360000" cy="1080000"/>
          </a:xfrm>
          <a:custGeom>
            <a:avLst/>
            <a:gdLst>
              <a:gd name="connsiteX0" fmla="*/ 625221 w 625220"/>
              <a:gd name="connsiteY0" fmla="*/ 728377 h 728376"/>
              <a:gd name="connsiteX1" fmla="*/ 441008 w 625220"/>
              <a:gd name="connsiteY1" fmla="*/ 207645 h 728376"/>
              <a:gd name="connsiteX2" fmla="*/ 532067 w 625220"/>
              <a:gd name="connsiteY2" fmla="*/ 207645 h 728376"/>
              <a:gd name="connsiteX3" fmla="*/ 422339 w 625220"/>
              <a:gd name="connsiteY3" fmla="*/ 103823 h 728376"/>
              <a:gd name="connsiteX4" fmla="*/ 312611 w 625220"/>
              <a:gd name="connsiteY4" fmla="*/ 0 h 728376"/>
              <a:gd name="connsiteX5" fmla="*/ 202883 w 625220"/>
              <a:gd name="connsiteY5" fmla="*/ 103823 h 728376"/>
              <a:gd name="connsiteX6" fmla="*/ 93155 w 625220"/>
              <a:gd name="connsiteY6" fmla="*/ 207645 h 728376"/>
              <a:gd name="connsiteX7" fmla="*/ 184976 w 625220"/>
              <a:gd name="connsiteY7" fmla="*/ 207645 h 728376"/>
              <a:gd name="connsiteX8" fmla="*/ 0 w 625220"/>
              <a:gd name="connsiteY8" fmla="*/ 728377 h 728376"/>
              <a:gd name="connsiteX9" fmla="*/ 625221 w 625220"/>
              <a:gd name="connsiteY9" fmla="*/ 728377 h 728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5220" h="728376">
                <a:moveTo>
                  <a:pt x="625221" y="728377"/>
                </a:moveTo>
                <a:cubicBezTo>
                  <a:pt x="505682" y="564737"/>
                  <a:pt x="456819" y="311658"/>
                  <a:pt x="441008" y="207645"/>
                </a:cubicBezTo>
                <a:lnTo>
                  <a:pt x="532067" y="207645"/>
                </a:lnTo>
                <a:lnTo>
                  <a:pt x="422339" y="103823"/>
                </a:lnTo>
                <a:lnTo>
                  <a:pt x="312611" y="0"/>
                </a:lnTo>
                <a:lnTo>
                  <a:pt x="202883" y="103823"/>
                </a:lnTo>
                <a:lnTo>
                  <a:pt x="93155" y="207645"/>
                </a:lnTo>
                <a:lnTo>
                  <a:pt x="184976" y="207645"/>
                </a:lnTo>
                <a:cubicBezTo>
                  <a:pt x="170688" y="313087"/>
                  <a:pt x="124397" y="570929"/>
                  <a:pt x="0" y="728377"/>
                </a:cubicBezTo>
                <a:cubicBezTo>
                  <a:pt x="73914" y="728377"/>
                  <a:pt x="504444" y="728377"/>
                  <a:pt x="625221" y="728377"/>
                </a:cubicBezTo>
                <a:close/>
              </a:path>
            </a:pathLst>
          </a:custGeom>
          <a:gradFill flip="none" rotWithShape="1">
            <a:gsLst>
              <a:gs pos="40000">
                <a:srgbClr val="00B0F0">
                  <a:alpha val="34000"/>
                </a:srgbClr>
              </a:gs>
              <a:gs pos="0">
                <a:srgbClr val="323F4F">
                  <a:alpha val="0"/>
                </a:srgbClr>
              </a:gs>
              <a:gs pos="71866">
                <a:schemeClr val="accent1">
                  <a:alpha val="52000"/>
                </a:schemeClr>
              </a:gs>
              <a:gs pos="100000">
                <a:schemeClr val="accent1"/>
              </a:gs>
            </a:gsLst>
            <a:lin ang="16200000" scaled="1"/>
            <a:tileRect/>
          </a:gradFill>
          <a:ln w="6350" cap="flat">
            <a:gradFill>
              <a:gsLst>
                <a:gs pos="0">
                  <a:srgbClr val="00B0F0"/>
                </a:gs>
                <a:gs pos="100000">
                  <a:schemeClr val="accent1">
                    <a:lumMod val="30000"/>
                    <a:lumOff val="70000"/>
                    <a:alpha val="0"/>
                  </a:schemeClr>
                </a:gs>
              </a:gsLst>
              <a:lin ang="5400000" scaled="1"/>
            </a:gra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55" b="0" i="0" u="none" strike="noStrike" kern="0" cap="none" spc="0" normalizeH="0" baseline="0" noProof="0" dirty="0">
              <a:ln>
                <a:noFill/>
              </a:ln>
              <a:solidFill>
                <a:prstClr val="black"/>
              </a:solidFill>
              <a:effectLst/>
              <a:uLnTx/>
              <a:uFillTx/>
              <a:latin typeface="Arial" panose="020B0604020202020204"/>
              <a:ea typeface="汉仪雅酷黑W" panose="00020600040101010101" charset="-122"/>
              <a:cs typeface="+mn-cs"/>
            </a:endParaRPr>
          </a:p>
        </p:txBody>
      </p:sp>
      <p:sp>
        <p:nvSpPr>
          <p:cNvPr id="4" name="文本框 3"/>
          <p:cNvSpPr txBox="1"/>
          <p:nvPr/>
        </p:nvSpPr>
        <p:spPr>
          <a:xfrm>
            <a:off x="716280" y="3782060"/>
            <a:ext cx="3052445" cy="3138170"/>
          </a:xfrm>
          <a:prstGeom prst="rect">
            <a:avLst/>
          </a:prstGeom>
          <a:noFill/>
        </p:spPr>
        <p:txBody>
          <a:bodyPr wrap="square" rtlCol="0">
            <a:spAutoFit/>
          </a:bodyPr>
          <a:lstStyle/>
          <a:p>
            <a:pPr marL="285750" indent="-285750">
              <a:buFont typeface="Wingdings" panose="05000000000000000000" pitchFamily="2" charset="2"/>
              <a:buChar char="Ø"/>
            </a:pPr>
            <a:r>
              <a:rPr lang="zh-CN" altLang="en-US" b="1" dirty="0">
                <a:solidFill>
                  <a:schemeClr val="accent4">
                    <a:lumMod val="40000"/>
                    <a:lumOff val="60000"/>
                  </a:schemeClr>
                </a:solidFill>
                <a:latin typeface="方正仿宋_GB2312" panose="02000000000000000000" charset="-122"/>
                <a:ea typeface="方正仿宋_GB2312" panose="02000000000000000000" charset="-122"/>
                <a:cs typeface="方正仿宋_GB2312" panose="02000000000000000000" charset="-122"/>
              </a:rPr>
              <a:t>市场调研与应用推广</a:t>
            </a:r>
            <a:endParaRPr lang="en-US" altLang="zh-CN" b="1" dirty="0">
              <a:solidFill>
                <a:schemeClr val="accent4">
                  <a:lumMod val="40000"/>
                  <a:lumOff val="60000"/>
                </a:schemeClr>
              </a:solidFill>
              <a:latin typeface="方正仿宋_GB2312" panose="02000000000000000000" charset="-122"/>
              <a:ea typeface="方正仿宋_GB2312" panose="02000000000000000000" charset="-122"/>
              <a:cs typeface="方正仿宋_GB2312" panose="02000000000000000000" charset="-122"/>
            </a:endParaRPr>
          </a:p>
          <a:p>
            <a:r>
              <a:rPr lang="zh-CN" altLang="en-US" b="1" dirty="0">
                <a:solidFill>
                  <a:schemeClr val="bg1"/>
                </a:solidFill>
                <a:latin typeface="方正仿宋_GB2312" panose="02000000000000000000" charset="-122"/>
                <a:ea typeface="方正仿宋_GB2312" panose="02000000000000000000" charset="-122"/>
                <a:cs typeface="方正仿宋_GB2312" panose="02000000000000000000" charset="-122"/>
              </a:rPr>
              <a:t>本项目基于三大核心系统构建全链路</a:t>
            </a:r>
            <a:r>
              <a:rPr lang="en-US" altLang="zh-CN" b="1" dirty="0">
                <a:solidFill>
                  <a:schemeClr val="bg1"/>
                </a:solidFill>
                <a:latin typeface="方正仿宋_GB2312" panose="02000000000000000000" charset="-122"/>
                <a:ea typeface="方正仿宋_GB2312" panose="02000000000000000000" charset="-122"/>
                <a:cs typeface="方正仿宋_GB2312" panose="02000000000000000000" charset="-122"/>
              </a:rPr>
              <a:t>AI</a:t>
            </a:r>
            <a:r>
              <a:rPr lang="zh-CN" altLang="en-US" b="1" dirty="0">
                <a:solidFill>
                  <a:schemeClr val="bg1"/>
                </a:solidFill>
                <a:latin typeface="方正仿宋_GB2312" panose="02000000000000000000" charset="-122"/>
                <a:ea typeface="方正仿宋_GB2312" panose="02000000000000000000" charset="-122"/>
                <a:cs typeface="方正仿宋_GB2312" panose="02000000000000000000" charset="-122"/>
              </a:rPr>
              <a:t>教育解决方案，拥有多模态生成与深度伪造检测的技术优势。目前已在多所院校成功试点，后续将分层推进市场覆盖：先深化校园合作树立标杆，再向教育机构与企业推广</a:t>
            </a:r>
            <a:r>
              <a:rPr lang="en-US" altLang="zh-CN" b="1" dirty="0">
                <a:solidFill>
                  <a:schemeClr val="bg1"/>
                </a:solidFill>
                <a:latin typeface="方正仿宋_GB2312" panose="02000000000000000000" charset="-122"/>
                <a:ea typeface="方正仿宋_GB2312" panose="02000000000000000000" charset="-122"/>
                <a:cs typeface="方正仿宋_GB2312" panose="02000000000000000000" charset="-122"/>
              </a:rPr>
              <a:t>SaaS</a:t>
            </a:r>
            <a:r>
              <a:rPr lang="zh-CN" altLang="en-US" b="1" dirty="0">
                <a:solidFill>
                  <a:schemeClr val="bg1"/>
                </a:solidFill>
                <a:latin typeface="方正仿宋_GB2312" panose="02000000000000000000" charset="-122"/>
                <a:ea typeface="方正仿宋_GB2312" panose="02000000000000000000" charset="-122"/>
                <a:cs typeface="方正仿宋_GB2312" panose="02000000000000000000" charset="-122"/>
              </a:rPr>
              <a:t>服务，最终通过平台化开源引领行业标准。</a:t>
            </a:r>
          </a:p>
        </p:txBody>
      </p:sp>
      <p:sp>
        <p:nvSpPr>
          <p:cNvPr id="6" name="文本框 5"/>
          <p:cNvSpPr txBox="1"/>
          <p:nvPr/>
        </p:nvSpPr>
        <p:spPr>
          <a:xfrm>
            <a:off x="4821070" y="1018442"/>
            <a:ext cx="2880000" cy="1200329"/>
          </a:xfrm>
          <a:prstGeom prst="rect">
            <a:avLst/>
          </a:prstGeom>
          <a:noFill/>
        </p:spPr>
        <p:txBody>
          <a:bodyPr wrap="square" rtlCol="0">
            <a:spAutoFit/>
          </a:bodyPr>
          <a:lstStyle/>
          <a:p>
            <a:pPr marL="285750" indent="-285750">
              <a:buFont typeface="Wingdings" panose="05000000000000000000" pitchFamily="2" charset="2"/>
              <a:buChar char="Ø"/>
            </a:pPr>
            <a:r>
              <a:rPr lang="zh-CN" altLang="en-US" dirty="0">
                <a:solidFill>
                  <a:schemeClr val="accent4">
                    <a:lumMod val="40000"/>
                    <a:lumOff val="60000"/>
                  </a:schemeClr>
                </a:solidFill>
                <a:latin typeface="方正仿宋_GB2312" panose="02000000000000000000" charset="-122"/>
                <a:ea typeface="方正仿宋_GB2312" panose="02000000000000000000" charset="-122"/>
                <a:cs typeface="方正仿宋_GB2312" panose="02000000000000000000" charset="-122"/>
              </a:rPr>
              <a:t>实际教学中的技术应用</a:t>
            </a:r>
            <a:endParaRPr lang="en-US" altLang="zh-CN" dirty="0">
              <a:solidFill>
                <a:schemeClr val="accent4">
                  <a:lumMod val="40000"/>
                  <a:lumOff val="60000"/>
                </a:schemeClr>
              </a:solidFill>
              <a:latin typeface="方正仿宋_GB2312" panose="02000000000000000000" charset="-122"/>
              <a:ea typeface="方正仿宋_GB2312" panose="02000000000000000000" charset="-122"/>
              <a:cs typeface="方正仿宋_GB2312" panose="02000000000000000000" charset="-122"/>
            </a:endParaRPr>
          </a:p>
          <a:p>
            <a:pPr marL="285750" indent="-285750">
              <a:buFont typeface="Wingdings" panose="05000000000000000000" pitchFamily="2" charset="2"/>
              <a:buChar char="Ø"/>
            </a:pPr>
            <a:endParaRPr lang="en-US" altLang="zh-CN" dirty="0">
              <a:solidFill>
                <a:schemeClr val="accent4">
                  <a:lumMod val="40000"/>
                  <a:lumOff val="60000"/>
                </a:schemeClr>
              </a:solidFill>
              <a:latin typeface="方正仿宋_GB2312" panose="02000000000000000000" charset="-122"/>
              <a:ea typeface="方正仿宋_GB2312" panose="02000000000000000000" charset="-122"/>
              <a:cs typeface="方正仿宋_GB2312" panose="02000000000000000000" charset="-122"/>
            </a:endParaRPr>
          </a:p>
          <a:p>
            <a:r>
              <a:rPr lang="en-US" altLang="zh-CN" dirty="0">
                <a:solidFill>
                  <a:schemeClr val="accent4">
                    <a:lumMod val="40000"/>
                    <a:lumOff val="60000"/>
                  </a:schemeClr>
                </a:solidFill>
                <a:latin typeface="方正仿宋_GB2312" panose="02000000000000000000" charset="-122"/>
                <a:ea typeface="方正仿宋_GB2312" panose="02000000000000000000" charset="-122"/>
                <a:cs typeface="方正仿宋_GB2312" panose="02000000000000000000" charset="-122"/>
              </a:rPr>
              <a:t>     </a:t>
            </a:r>
            <a:r>
              <a:rPr lang="zh-CN" altLang="en-US" dirty="0">
                <a:solidFill>
                  <a:schemeClr val="bg1"/>
                </a:solidFill>
                <a:latin typeface="方正仿宋_GB2312" panose="02000000000000000000" charset="-122"/>
                <a:ea typeface="方正仿宋_GB2312" panose="02000000000000000000" charset="-122"/>
                <a:cs typeface="方正仿宋_GB2312" panose="02000000000000000000" charset="-122"/>
              </a:rPr>
              <a:t>赴温州市某中学课堂；</a:t>
            </a:r>
            <a:endParaRPr lang="en-US" altLang="zh-CN" dirty="0">
              <a:solidFill>
                <a:schemeClr val="bg1"/>
              </a:solidFill>
              <a:latin typeface="方正仿宋_GB2312" panose="02000000000000000000" charset="-122"/>
              <a:ea typeface="方正仿宋_GB2312" panose="02000000000000000000" charset="-122"/>
              <a:cs typeface="方正仿宋_GB2312" panose="02000000000000000000" charset="-122"/>
            </a:endParaRPr>
          </a:p>
          <a:p>
            <a:r>
              <a:rPr lang="en-US" altLang="zh-CN" dirty="0">
                <a:solidFill>
                  <a:schemeClr val="bg1"/>
                </a:solidFill>
                <a:latin typeface="方正仿宋_GB2312" panose="02000000000000000000" charset="-122"/>
                <a:ea typeface="方正仿宋_GB2312" panose="02000000000000000000" charset="-122"/>
                <a:cs typeface="方正仿宋_GB2312" panose="02000000000000000000" charset="-122"/>
              </a:rPr>
              <a:t>     </a:t>
            </a:r>
            <a:r>
              <a:rPr lang="zh-CN" altLang="en-US" dirty="0">
                <a:solidFill>
                  <a:schemeClr val="bg1"/>
                </a:solidFill>
                <a:latin typeface="方正仿宋_GB2312" panose="02000000000000000000" charset="-122"/>
                <a:ea typeface="方正仿宋_GB2312" panose="02000000000000000000" charset="-122"/>
                <a:cs typeface="方正仿宋_GB2312" panose="02000000000000000000" charset="-122"/>
              </a:rPr>
              <a:t>从实际走访中发现需求</a:t>
            </a:r>
            <a:r>
              <a:rPr lang="en-US" altLang="zh-CN" dirty="0">
                <a:solidFill>
                  <a:schemeClr val="bg1"/>
                </a:solidFill>
                <a:latin typeface="方正仿宋_GB2312" panose="02000000000000000000" charset="-122"/>
                <a:ea typeface="方正仿宋_GB2312" panose="02000000000000000000" charset="-122"/>
                <a:cs typeface="方正仿宋_GB2312" panose="02000000000000000000" charset="-122"/>
              </a:rPr>
              <a:t>    </a:t>
            </a:r>
            <a:endParaRPr lang="zh-CN" altLang="en-US" dirty="0">
              <a:solidFill>
                <a:schemeClr val="bg1"/>
              </a:solidFill>
              <a:latin typeface="方正仿宋_GB2312" panose="02000000000000000000" charset="-122"/>
              <a:ea typeface="方正仿宋_GB2312" panose="02000000000000000000" charset="-122"/>
              <a:cs typeface="方正仿宋_GB2312" panose="02000000000000000000" charset="-122"/>
            </a:endParaRPr>
          </a:p>
        </p:txBody>
      </p:sp>
      <p:sp>
        <p:nvSpPr>
          <p:cNvPr id="9" name="文本框 8"/>
          <p:cNvSpPr txBox="1"/>
          <p:nvPr/>
        </p:nvSpPr>
        <p:spPr>
          <a:xfrm>
            <a:off x="4752176" y="5260080"/>
            <a:ext cx="2880000" cy="1200329"/>
          </a:xfrm>
          <a:prstGeom prst="rect">
            <a:avLst/>
          </a:prstGeom>
          <a:noFill/>
        </p:spPr>
        <p:txBody>
          <a:bodyPr wrap="square" rtlCol="0">
            <a:spAutoFit/>
          </a:bodyPr>
          <a:lstStyle/>
          <a:p>
            <a:r>
              <a:rPr lang="en-US" altLang="zh-CN" dirty="0">
                <a:solidFill>
                  <a:schemeClr val="bg1"/>
                </a:solidFill>
                <a:latin typeface="方正仿宋_GB2312" panose="02000000000000000000" charset="-122"/>
                <a:ea typeface="方正仿宋_GB2312" panose="02000000000000000000" charset="-122"/>
                <a:cs typeface="方正仿宋_GB2312" panose="02000000000000000000" charset="-122"/>
              </a:rPr>
              <a:t>    </a:t>
            </a:r>
            <a:r>
              <a:rPr lang="zh-CN" altLang="en-US" dirty="0">
                <a:solidFill>
                  <a:schemeClr val="bg1"/>
                </a:solidFill>
                <a:latin typeface="方正仿宋_GB2312" panose="02000000000000000000" charset="-122"/>
                <a:ea typeface="方正仿宋_GB2312" panose="02000000000000000000" charset="-122"/>
                <a:cs typeface="方正仿宋_GB2312" panose="02000000000000000000" charset="-122"/>
              </a:rPr>
              <a:t>低耦合、高可用的需求；</a:t>
            </a:r>
            <a:endParaRPr lang="en-US" altLang="zh-CN" dirty="0">
              <a:solidFill>
                <a:schemeClr val="bg1"/>
              </a:solidFill>
              <a:latin typeface="方正仿宋_GB2312" panose="02000000000000000000" charset="-122"/>
              <a:ea typeface="方正仿宋_GB2312" panose="02000000000000000000" charset="-122"/>
              <a:cs typeface="方正仿宋_GB2312" panose="02000000000000000000" charset="-122"/>
            </a:endParaRPr>
          </a:p>
          <a:p>
            <a:r>
              <a:rPr lang="en-US" altLang="zh-CN" dirty="0">
                <a:solidFill>
                  <a:schemeClr val="bg1"/>
                </a:solidFill>
                <a:latin typeface="方正仿宋_GB2312" panose="02000000000000000000" charset="-122"/>
                <a:ea typeface="方正仿宋_GB2312" panose="02000000000000000000" charset="-122"/>
                <a:cs typeface="方正仿宋_GB2312" panose="02000000000000000000" charset="-122"/>
              </a:rPr>
              <a:t>    </a:t>
            </a:r>
            <a:r>
              <a:rPr lang="zh-CN" altLang="en-US" dirty="0">
                <a:solidFill>
                  <a:schemeClr val="bg1"/>
                </a:solidFill>
                <a:latin typeface="方正仿宋_GB2312" panose="02000000000000000000" charset="-122"/>
                <a:ea typeface="方正仿宋_GB2312" panose="02000000000000000000" charset="-122"/>
                <a:cs typeface="方正仿宋_GB2312" panose="02000000000000000000" charset="-122"/>
              </a:rPr>
              <a:t>前后端分离、方便部署；</a:t>
            </a:r>
            <a:endParaRPr lang="en-US" altLang="zh-CN" dirty="0">
              <a:solidFill>
                <a:schemeClr val="bg1"/>
              </a:solidFill>
              <a:latin typeface="方正仿宋_GB2312" panose="02000000000000000000" charset="-122"/>
              <a:ea typeface="方正仿宋_GB2312" panose="02000000000000000000" charset="-122"/>
              <a:cs typeface="方正仿宋_GB2312" panose="02000000000000000000" charset="-122"/>
            </a:endParaRPr>
          </a:p>
          <a:p>
            <a:r>
              <a:rPr lang="en-US" altLang="zh-CN" dirty="0">
                <a:solidFill>
                  <a:schemeClr val="bg1"/>
                </a:solidFill>
                <a:latin typeface="方正仿宋_GB2312" panose="02000000000000000000" charset="-122"/>
                <a:ea typeface="方正仿宋_GB2312" panose="02000000000000000000" charset="-122"/>
                <a:cs typeface="方正仿宋_GB2312" panose="02000000000000000000" charset="-122"/>
              </a:rPr>
              <a:t>    </a:t>
            </a:r>
            <a:r>
              <a:rPr lang="zh-CN" altLang="en-US" dirty="0">
                <a:solidFill>
                  <a:schemeClr val="bg1"/>
                </a:solidFill>
                <a:latin typeface="方正仿宋_GB2312" panose="02000000000000000000" charset="-122"/>
                <a:ea typeface="方正仿宋_GB2312" panose="02000000000000000000" charset="-122"/>
                <a:cs typeface="方正仿宋_GB2312" panose="02000000000000000000" charset="-122"/>
              </a:rPr>
              <a:t>实时流式传输、低延迟；</a:t>
            </a:r>
            <a:endParaRPr lang="en-US" altLang="zh-CN" dirty="0">
              <a:solidFill>
                <a:schemeClr val="bg1"/>
              </a:solidFill>
              <a:latin typeface="方正仿宋_GB2312" panose="02000000000000000000" charset="-122"/>
              <a:ea typeface="方正仿宋_GB2312" panose="02000000000000000000" charset="-122"/>
              <a:cs typeface="方正仿宋_GB2312" panose="02000000000000000000" charset="-122"/>
            </a:endParaRPr>
          </a:p>
          <a:p>
            <a:r>
              <a:rPr lang="zh-CN" altLang="en-US" dirty="0">
                <a:solidFill>
                  <a:schemeClr val="bg1"/>
                </a:solidFill>
                <a:latin typeface="方正仿宋_GB2312" panose="02000000000000000000" charset="-122"/>
                <a:ea typeface="方正仿宋_GB2312" panose="02000000000000000000" charset="-122"/>
                <a:cs typeface="方正仿宋_GB2312" panose="02000000000000000000" charset="-122"/>
              </a:rPr>
              <a:t>    激活课堂多样表现形式。</a:t>
            </a:r>
            <a:r>
              <a:rPr lang="en-US" altLang="zh-CN" dirty="0">
                <a:solidFill>
                  <a:schemeClr val="bg1"/>
                </a:solidFill>
                <a:latin typeface="方正仿宋_GB2312" panose="02000000000000000000" charset="-122"/>
                <a:ea typeface="方正仿宋_GB2312" panose="02000000000000000000" charset="-122"/>
                <a:cs typeface="方正仿宋_GB2312" panose="02000000000000000000" charset="-122"/>
              </a:rPr>
              <a:t> </a:t>
            </a:r>
            <a:endParaRPr lang="zh-CN" altLang="en-US" dirty="0">
              <a:solidFill>
                <a:schemeClr val="bg1"/>
              </a:solidFill>
            </a:endParaRPr>
          </a:p>
        </p:txBody>
      </p:sp>
      <p:sp>
        <p:nvSpPr>
          <p:cNvPr id="10" name="文本框 9"/>
          <p:cNvSpPr txBox="1"/>
          <p:nvPr/>
        </p:nvSpPr>
        <p:spPr>
          <a:xfrm>
            <a:off x="8711565" y="927100"/>
            <a:ext cx="2936875" cy="2938780"/>
          </a:xfrm>
          <a:prstGeom prst="rect">
            <a:avLst/>
          </a:prstGeom>
          <a:noFill/>
        </p:spPr>
        <p:txBody>
          <a:bodyPr wrap="square" rtlCol="0">
            <a:noAutofit/>
          </a:bodyPr>
          <a:lstStyle/>
          <a:p>
            <a:pPr marL="285750" indent="-285750">
              <a:buFont typeface="Wingdings" panose="05000000000000000000" pitchFamily="2" charset="2"/>
              <a:buChar char="Ø"/>
            </a:pPr>
            <a:r>
              <a:rPr lang="zh-CN" altLang="en-US" dirty="0">
                <a:solidFill>
                  <a:schemeClr val="accent4">
                    <a:lumMod val="40000"/>
                    <a:lumOff val="60000"/>
                  </a:schemeClr>
                </a:solidFill>
                <a:latin typeface="方正仿宋_GB2312" panose="02000000000000000000" charset="-122"/>
                <a:ea typeface="方正仿宋_GB2312" panose="02000000000000000000" charset="-122"/>
                <a:cs typeface="方正仿宋_GB2312" panose="02000000000000000000" charset="-122"/>
              </a:rPr>
              <a:t>数字人与知识图谱技术</a:t>
            </a:r>
            <a:endParaRPr lang="en-US" altLang="zh-CN" dirty="0">
              <a:solidFill>
                <a:schemeClr val="accent4">
                  <a:lumMod val="40000"/>
                  <a:lumOff val="60000"/>
                </a:schemeClr>
              </a:solidFill>
              <a:latin typeface="方正仿宋_GB2312" panose="02000000000000000000" charset="-122"/>
              <a:ea typeface="方正仿宋_GB2312" panose="02000000000000000000" charset="-122"/>
              <a:cs typeface="方正仿宋_GB2312" panose="02000000000000000000" charset="-122"/>
            </a:endParaRPr>
          </a:p>
          <a:p>
            <a:r>
              <a:rPr lang="zh-CN" altLang="en-US" dirty="0">
                <a:solidFill>
                  <a:schemeClr val="bg1"/>
                </a:solidFill>
                <a:latin typeface="方正仿宋_GB2312" panose="02000000000000000000" charset="-122"/>
                <a:ea typeface="方正仿宋_GB2312" panose="02000000000000000000" charset="-122"/>
                <a:cs typeface="方正仿宋_GB2312" panose="02000000000000000000" charset="-122"/>
              </a:rPr>
              <a:t>本项目的核心技术融合了数字人与知识图谱：知识图谱作为结构化知识中枢，实现个性化内容推荐与精准评估；数字人则作为拟人化交互载体，通过实时音视频与情感语音提供沉浸式学习陪伴。二者协同构建了智能学习系统的认知与交互核心。     </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19"/>
          <a:srcRect/>
          <a:stretch>
            <a:fillRect/>
          </a:stretch>
        </p:blipFill>
        <p:spPr>
          <a:xfrm>
            <a:off x="-6000" y="-1270"/>
            <a:ext cx="12204000" cy="6860540"/>
          </a:xfrm>
          <a:prstGeom prst="rect">
            <a:avLst/>
          </a:prstGeom>
        </p:spPr>
      </p:pic>
      <p:sp>
        <p:nvSpPr>
          <p:cNvPr id="161" name="矩形 160"/>
          <p:cNvSpPr/>
          <p:nvPr/>
        </p:nvSpPr>
        <p:spPr>
          <a:xfrm>
            <a:off x="-5715" y="-3810"/>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5" y="254000"/>
            <a:ext cx="3035300" cy="584775"/>
          </a:xfrm>
          <a:prstGeom prst="rect">
            <a:avLst/>
          </a:prstGeom>
          <a:noFill/>
        </p:spPr>
        <p:txBody>
          <a:bodyPr wrap="square" rtlCol="0">
            <a:spAutoFit/>
          </a:bodyPr>
          <a:lstStyle/>
          <a:p>
            <a:pPr algn="l"/>
            <a:r>
              <a:rPr lang="zh-CN" altLang="en-US" sz="3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项目</a:t>
            </a:r>
            <a:r>
              <a:rPr lang="zh-CN" altLang="en-US" sz="32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可行性分析</a:t>
            </a:r>
            <a:endParaRPr lang="zh-CN" altLang="en-US" sz="3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p:txBody>
      </p:sp>
      <p:grpSp>
        <p:nvGrpSpPr>
          <p:cNvPr id="21" name="组合 20"/>
          <p:cNvGrpSpPr>
            <a:grpSpLocks noChangeAspect="1"/>
          </p:cNvGrpSpPr>
          <p:nvPr/>
        </p:nvGrpSpPr>
        <p:grpSpPr>
          <a:xfrm>
            <a:off x="11363960" y="375920"/>
            <a:ext cx="399822" cy="792000"/>
            <a:chOff x="17792" y="462"/>
            <a:chExt cx="680" cy="1347"/>
          </a:xfrm>
        </p:grpSpPr>
        <p:sp>
          <p:nvSpPr>
            <p:cNvPr id="14" name="燕尾形 13"/>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7" name="燕尾形 16"/>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24" name="燕尾形 23"/>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graphicFrame>
        <p:nvGraphicFramePr>
          <p:cNvPr id="91" name="图表 90"/>
          <p:cNvGraphicFramePr/>
          <p:nvPr/>
        </p:nvGraphicFramePr>
        <p:xfrm>
          <a:off x="7324743" y="1913830"/>
          <a:ext cx="4608000" cy="3528000"/>
        </p:xfrm>
        <a:graphic>
          <a:graphicData uri="http://schemas.openxmlformats.org/drawingml/2006/chart">
            <c:chart xmlns:c="http://schemas.openxmlformats.org/drawingml/2006/chart" xmlns:r="http://schemas.openxmlformats.org/officeDocument/2006/relationships" r:id="rId20"/>
          </a:graphicData>
        </a:graphic>
      </p:graphicFrame>
      <p:grpSp>
        <p:nvGrpSpPr>
          <p:cNvPr id="20" name="组合 19"/>
          <p:cNvGrpSpPr>
            <a:grpSpLocks noChangeAspect="1"/>
          </p:cNvGrpSpPr>
          <p:nvPr/>
        </p:nvGrpSpPr>
        <p:grpSpPr>
          <a:xfrm>
            <a:off x="29210" y="249555"/>
            <a:ext cx="863357" cy="610274"/>
            <a:chOff x="10598" y="2603"/>
            <a:chExt cx="1501" cy="1061"/>
          </a:xfrm>
        </p:grpSpPr>
        <p:sp>
          <p:nvSpPr>
            <p:cNvPr id="22" name="文本框 21"/>
            <p:cNvSpPr txBox="1"/>
            <p:nvPr/>
          </p:nvSpPr>
          <p:spPr>
            <a:xfrm>
              <a:off x="10598" y="2603"/>
              <a:ext cx="1501" cy="1015"/>
            </a:xfrm>
            <a:prstGeom prst="rect">
              <a:avLst/>
            </a:prstGeom>
            <a:noFill/>
          </p:spPr>
          <p:txBody>
            <a:bodyPr wrap="square" rtlCol="0">
              <a:spAutoFit/>
            </a:bodyPr>
            <a:lstStyle/>
            <a:p>
              <a:pPr algn="ctr"/>
              <a:r>
                <a:rPr lang="en-US" altLang="zh-CN" sz="3200" dirty="0">
                  <a:ln>
                    <a:noFill/>
                  </a:ln>
                  <a:solidFill>
                    <a:schemeClr val="bg1"/>
                  </a:solidFill>
                  <a:latin typeface="钉钉进步体" panose="00020600040101010101" pitchFamily="18" charset="-122"/>
                  <a:ea typeface="钉钉进步体" panose="00020600040101010101" pitchFamily="18" charset="-122"/>
                </a:rPr>
                <a:t>04</a:t>
              </a:r>
            </a:p>
          </p:txBody>
        </p:sp>
        <p:sp>
          <p:nvSpPr>
            <p:cNvPr id="25" name="椭圆 24"/>
            <p:cNvSpPr>
              <a:spLocks noChangeAspect="1"/>
            </p:cNvSpPr>
            <p:nvPr/>
          </p:nvSpPr>
          <p:spPr>
            <a:xfrm>
              <a:off x="10987" y="2757"/>
              <a:ext cx="968" cy="907"/>
            </a:xfrm>
            <a:prstGeom prst="ellipse">
              <a:avLst/>
            </a:prstGeom>
            <a:noFill/>
            <a:ln w="79375">
              <a:gradFill>
                <a:gsLst>
                  <a:gs pos="30000">
                    <a:srgbClr val="33DDF8">
                      <a:alpha val="0"/>
                    </a:srgbClr>
                  </a:gs>
                  <a:gs pos="100000">
                    <a:srgbClr val="33DDF8"/>
                  </a:gs>
                </a:gsLst>
                <a:lin ang="39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汉仪正圆 55简" panose="00020600040101010101" charset="-122"/>
                <a:ea typeface="汉仪正圆 55简" panose="00020600040101010101" charset="-122"/>
              </a:endParaRPr>
            </a:p>
          </p:txBody>
        </p:sp>
      </p:grpSp>
      <p:sp>
        <p:nvSpPr>
          <p:cNvPr id="2"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defRPr/>
            </a:pPr>
            <a:r>
              <a:rPr lang="zh-CN" altLang="en-US"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提供音视频媒体领域</a:t>
            </a:r>
            <a:r>
              <a:rPr lang="zh-CN" altLang="en-US"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rPr>
              <a:t>上下游</a:t>
            </a:r>
            <a:r>
              <a:rPr lang="zh-CN" altLang="en-US"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a:t>
            </a:r>
            <a:r>
              <a:rPr lang="zh-CN" altLang="en-US"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rPr>
              <a:t>多层次</a:t>
            </a:r>
            <a:r>
              <a:rPr lang="zh-CN" altLang="en-US"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解决方案，助推教育行业</a:t>
            </a:r>
            <a:r>
              <a:rPr lang="zh-CN" altLang="en-US"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rPr>
              <a:t>高质量发展</a:t>
            </a:r>
            <a:endParaRPr lang="en-US" altLang="zh-CN"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endParaRPr>
          </a:p>
        </p:txBody>
      </p:sp>
      <p:grpSp>
        <p:nvGrpSpPr>
          <p:cNvPr id="3" name="组合 2"/>
          <p:cNvGrpSpPr/>
          <p:nvPr/>
        </p:nvGrpSpPr>
        <p:grpSpPr>
          <a:xfrm>
            <a:off x="9588765" y="708160"/>
            <a:ext cx="1800000" cy="2160000"/>
            <a:chOff x="8417560" y="2772410"/>
            <a:chExt cx="2160270" cy="2760505"/>
          </a:xfrm>
        </p:grpSpPr>
        <p:sp>
          <p:nvSpPr>
            <p:cNvPr id="41" name="椭圆 40"/>
            <p:cNvSpPr>
              <a:spLocks noChangeAspect="1"/>
            </p:cNvSpPr>
            <p:nvPr/>
          </p:nvSpPr>
          <p:spPr>
            <a:xfrm>
              <a:off x="8724265" y="5244915"/>
              <a:ext cx="1561192" cy="288000"/>
            </a:xfrm>
            <a:prstGeom prst="ellipse">
              <a:avLst/>
            </a:prstGeom>
            <a:gradFill>
              <a:gsLst>
                <a:gs pos="100000">
                  <a:srgbClr val="3D6AFD">
                    <a:alpha val="0"/>
                  </a:srgbClr>
                </a:gs>
                <a:gs pos="50000">
                  <a:srgbClr val="33DDF8">
                    <a:alpha val="25000"/>
                  </a:srgbClr>
                </a:gs>
                <a:gs pos="0">
                  <a:srgbClr val="3D6AFD">
                    <a:alpha val="0"/>
                  </a:srgbClr>
                </a:gs>
              </a:gsLst>
              <a:lin ang="0" scaled="0"/>
            </a:gra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pic>
          <p:nvPicPr>
            <p:cNvPr id="9" name="图片 8" descr="2355 [转换]"/>
            <p:cNvPicPr>
              <a:picLocks noChangeAspect="1"/>
            </p:cNvPicPr>
            <p:nvPr/>
          </p:nvPicPr>
          <p:blipFill>
            <a:blip r:embed="rId21"/>
            <a:srcRect/>
            <a:stretch>
              <a:fillRect/>
            </a:stretch>
          </p:blipFill>
          <p:spPr>
            <a:xfrm>
              <a:off x="8417560" y="2772410"/>
              <a:ext cx="2160270" cy="2584450"/>
            </a:xfrm>
            <a:prstGeom prst="rect">
              <a:avLst/>
            </a:prstGeom>
          </p:spPr>
        </p:pic>
      </p:grpSp>
      <p:sp>
        <p:nvSpPr>
          <p:cNvPr id="51" name="文本框 50"/>
          <p:cNvSpPr txBox="1"/>
          <p:nvPr>
            <p:custDataLst>
              <p:tags r:id="rId2"/>
            </p:custDataLst>
          </p:nvPr>
        </p:nvSpPr>
        <p:spPr>
          <a:xfrm>
            <a:off x="1990735" y="1059830"/>
            <a:ext cx="4791203" cy="429895"/>
          </a:xfrm>
          <a:prstGeom prst="rect">
            <a:avLst/>
          </a:prstGeom>
          <a:noFill/>
        </p:spPr>
        <p:txBody>
          <a:bodyPr wrap="square" rtlCol="0">
            <a:spAutoFit/>
          </a:bodyPr>
          <a:lstStyle/>
          <a:p>
            <a:pPr algn="l"/>
            <a:r>
              <a:rPr lang="zh-CN" altLang="en-US" sz="2200" dirty="0">
                <a:gradFill>
                  <a:gsLst>
                    <a:gs pos="100000">
                      <a:srgbClr val="3D6AFD"/>
                    </a:gs>
                    <a:gs pos="65000">
                      <a:srgbClr val="33DDF8"/>
                    </a:gs>
                    <a:gs pos="0">
                      <a:srgbClr val="3D6AFD"/>
                    </a:gs>
                  </a:gsLst>
                  <a:lin ang="18900000"/>
                  <a:tileRect l="-100000" b="-100000"/>
                </a:gradFill>
                <a:latin typeface="汉仪雅酷黑W" panose="00020600040101010101" charset="-122"/>
                <a:ea typeface="汉仪雅酷黑W" panose="00020600040101010101" charset="-122"/>
              </a:rPr>
              <a:t>技术可行性</a:t>
            </a:r>
          </a:p>
        </p:txBody>
      </p:sp>
      <p:grpSp>
        <p:nvGrpSpPr>
          <p:cNvPr id="19" name="组合 18"/>
          <p:cNvGrpSpPr/>
          <p:nvPr>
            <p:custDataLst>
              <p:tags r:id="rId3"/>
            </p:custDataLst>
          </p:nvPr>
        </p:nvGrpSpPr>
        <p:grpSpPr>
          <a:xfrm>
            <a:off x="923721" y="1151096"/>
            <a:ext cx="864000" cy="864000"/>
            <a:chOff x="1123314" y="1258069"/>
            <a:chExt cx="864000" cy="864000"/>
          </a:xfrm>
        </p:grpSpPr>
        <p:sp>
          <p:nvSpPr>
            <p:cNvPr id="6" name="椭圆 5"/>
            <p:cNvSpPr/>
            <p:nvPr>
              <p:custDataLst>
                <p:tags r:id="rId15"/>
              </p:custDataLst>
            </p:nvPr>
          </p:nvSpPr>
          <p:spPr>
            <a:xfrm>
              <a:off x="1123314" y="1258069"/>
              <a:ext cx="864000" cy="864000"/>
            </a:xfrm>
            <a:prstGeom prst="ellipse">
              <a:avLst/>
            </a:prstGeom>
            <a:gradFill>
              <a:gsLst>
                <a:gs pos="100000">
                  <a:srgbClr val="3D6AFD"/>
                </a:gs>
                <a:gs pos="87000">
                  <a:srgbClr val="2BB6CD"/>
                </a:gs>
                <a:gs pos="0">
                  <a:srgbClr val="4D76D7"/>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a:ea typeface="汉仪正圆 55简" panose="00020600040101010101" charset="-122"/>
              </a:endParaRPr>
            </a:p>
          </p:txBody>
        </p:sp>
        <p:pic>
          <p:nvPicPr>
            <p:cNvPr id="13" name="图形 12" descr="握手 纯色填充"/>
            <p:cNvPicPr>
              <a:picLocks noChangeAspect="1"/>
            </p:cNvPicPr>
            <p:nvPr>
              <p:custDataLst>
                <p:tags r:id="rId16"/>
              </p:custDataLst>
            </p:nvPr>
          </p:nvPicPr>
          <p:blipFill>
            <a:blip r:embed="rId22">
              <a:extLst>
                <a:ext uri="{96DAC541-7B7A-43D3-8B79-37D633B846F1}">
                  <asvg:svgBlip xmlns:asvg="http://schemas.microsoft.com/office/drawing/2016/SVG/main" r:embed="rId23"/>
                </a:ext>
              </a:extLst>
            </a:blip>
            <a:stretch>
              <a:fillRect/>
            </a:stretch>
          </p:blipFill>
          <p:spPr>
            <a:xfrm>
              <a:off x="1177314" y="1330593"/>
              <a:ext cx="756000" cy="756000"/>
            </a:xfrm>
            <a:prstGeom prst="rect">
              <a:avLst/>
            </a:prstGeom>
          </p:spPr>
        </p:pic>
      </p:grpSp>
      <p:sp>
        <p:nvSpPr>
          <p:cNvPr id="85" name="文本框 84"/>
          <p:cNvSpPr txBox="1"/>
          <p:nvPr>
            <p:custDataLst>
              <p:tags r:id="rId4"/>
            </p:custDataLst>
          </p:nvPr>
        </p:nvSpPr>
        <p:spPr>
          <a:xfrm>
            <a:off x="1988910" y="4457455"/>
            <a:ext cx="2287270" cy="429895"/>
          </a:xfrm>
          <a:prstGeom prst="rect">
            <a:avLst/>
          </a:prstGeom>
          <a:noFill/>
        </p:spPr>
        <p:txBody>
          <a:bodyPr wrap="square" rtlCol="0">
            <a:spAutoFit/>
          </a:bodyPr>
          <a:lstStyle/>
          <a:p>
            <a:pPr algn="l"/>
            <a:r>
              <a:rPr lang="zh-CN" altLang="en-US" sz="2200" dirty="0">
                <a:gradFill>
                  <a:gsLst>
                    <a:gs pos="100000">
                      <a:srgbClr val="3D6AFD"/>
                    </a:gs>
                    <a:gs pos="65000">
                      <a:srgbClr val="33DDF8"/>
                    </a:gs>
                    <a:gs pos="0">
                      <a:srgbClr val="3D6AFD"/>
                    </a:gs>
                  </a:gsLst>
                  <a:lin ang="18900000"/>
                  <a:tileRect l="-100000" b="-100000"/>
                </a:gradFill>
                <a:latin typeface="汉仪雅酷黑W" panose="00020600040101010101" charset="-122"/>
                <a:ea typeface="汉仪雅酷黑W" panose="00020600040101010101" charset="-122"/>
              </a:rPr>
              <a:t>经济可行性</a:t>
            </a:r>
          </a:p>
        </p:txBody>
      </p:sp>
      <p:grpSp>
        <p:nvGrpSpPr>
          <p:cNvPr id="33" name="组合 32"/>
          <p:cNvGrpSpPr/>
          <p:nvPr>
            <p:custDataLst>
              <p:tags r:id="rId5"/>
            </p:custDataLst>
          </p:nvPr>
        </p:nvGrpSpPr>
        <p:grpSpPr>
          <a:xfrm>
            <a:off x="923721" y="4550879"/>
            <a:ext cx="864000" cy="864000"/>
            <a:chOff x="940163" y="4615307"/>
            <a:chExt cx="864000" cy="864000"/>
          </a:xfrm>
        </p:grpSpPr>
        <p:sp>
          <p:nvSpPr>
            <p:cNvPr id="27" name="椭圆 26"/>
            <p:cNvSpPr/>
            <p:nvPr>
              <p:custDataLst>
                <p:tags r:id="rId13"/>
              </p:custDataLst>
            </p:nvPr>
          </p:nvSpPr>
          <p:spPr>
            <a:xfrm>
              <a:off x="940163" y="4615307"/>
              <a:ext cx="864000" cy="864000"/>
            </a:xfrm>
            <a:prstGeom prst="ellipse">
              <a:avLst/>
            </a:prstGeom>
            <a:gradFill>
              <a:gsLst>
                <a:gs pos="100000">
                  <a:srgbClr val="3D6AFD"/>
                </a:gs>
                <a:gs pos="87000">
                  <a:srgbClr val="2BB6CD"/>
                </a:gs>
                <a:gs pos="0">
                  <a:srgbClr val="4D76D7"/>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a:ea typeface="汉仪正圆 55简" panose="00020600040101010101" charset="-122"/>
              </a:endParaRPr>
            </a:p>
          </p:txBody>
        </p:sp>
        <p:pic>
          <p:nvPicPr>
            <p:cNvPr id="18" name="图形 17" descr="上升趋势 纯色填充"/>
            <p:cNvPicPr>
              <a:picLocks noChangeAspect="1"/>
            </p:cNvPicPr>
            <p:nvPr>
              <p:custDataLst>
                <p:tags r:id="rId14"/>
              </p:custDataLst>
            </p:nvPr>
          </p:nvPicPr>
          <p:blipFill>
            <a:blip r:embed="rId24">
              <a:extLst>
                <a:ext uri="{96DAC541-7B7A-43D3-8B79-37D633B846F1}">
                  <asvg:svgBlip xmlns:asvg="http://schemas.microsoft.com/office/drawing/2016/SVG/main" r:embed="rId25"/>
                </a:ext>
              </a:extLst>
            </a:blip>
            <a:stretch>
              <a:fillRect/>
            </a:stretch>
          </p:blipFill>
          <p:spPr>
            <a:xfrm>
              <a:off x="997920" y="4670300"/>
              <a:ext cx="756000" cy="756000"/>
            </a:xfrm>
            <a:prstGeom prst="rect">
              <a:avLst/>
            </a:prstGeom>
          </p:spPr>
        </p:pic>
      </p:grpSp>
      <p:sp>
        <p:nvSpPr>
          <p:cNvPr id="66" name="文本框 65"/>
          <p:cNvSpPr txBox="1"/>
          <p:nvPr>
            <p:custDataLst>
              <p:tags r:id="rId6"/>
            </p:custDataLst>
          </p:nvPr>
        </p:nvSpPr>
        <p:spPr>
          <a:xfrm>
            <a:off x="1988910" y="2601319"/>
            <a:ext cx="2287270" cy="429895"/>
          </a:xfrm>
          <a:prstGeom prst="rect">
            <a:avLst/>
          </a:prstGeom>
          <a:noFill/>
        </p:spPr>
        <p:txBody>
          <a:bodyPr wrap="square" rtlCol="0">
            <a:spAutoFit/>
          </a:bodyPr>
          <a:lstStyle/>
          <a:p>
            <a:pPr algn="l"/>
            <a:r>
              <a:rPr lang="zh-CN" altLang="en-US" sz="2200" dirty="0">
                <a:gradFill>
                  <a:gsLst>
                    <a:gs pos="100000">
                      <a:srgbClr val="3D6AFD"/>
                    </a:gs>
                    <a:gs pos="65000">
                      <a:srgbClr val="33DDF8"/>
                    </a:gs>
                    <a:gs pos="0">
                      <a:srgbClr val="3D6AFD"/>
                    </a:gs>
                  </a:gsLst>
                  <a:lin ang="18900000"/>
                  <a:tileRect l="-100000" b="-100000"/>
                </a:gradFill>
                <a:latin typeface="汉仪雅酷黑W" panose="00020600040101010101" charset="-122"/>
                <a:ea typeface="汉仪雅酷黑W" panose="00020600040101010101" charset="-122"/>
              </a:rPr>
              <a:t>市场可行性</a:t>
            </a:r>
          </a:p>
        </p:txBody>
      </p:sp>
      <p:grpSp>
        <p:nvGrpSpPr>
          <p:cNvPr id="32" name="组合 31"/>
          <p:cNvGrpSpPr/>
          <p:nvPr>
            <p:custDataLst>
              <p:tags r:id="rId7"/>
            </p:custDataLst>
          </p:nvPr>
        </p:nvGrpSpPr>
        <p:grpSpPr>
          <a:xfrm>
            <a:off x="914724" y="2695317"/>
            <a:ext cx="864000" cy="864000"/>
            <a:chOff x="1110321" y="3220462"/>
            <a:chExt cx="864000" cy="864000"/>
          </a:xfrm>
        </p:grpSpPr>
        <p:sp>
          <p:nvSpPr>
            <p:cNvPr id="30" name="椭圆 29"/>
            <p:cNvSpPr/>
            <p:nvPr>
              <p:custDataLst>
                <p:tags r:id="rId11"/>
              </p:custDataLst>
            </p:nvPr>
          </p:nvSpPr>
          <p:spPr>
            <a:xfrm>
              <a:off x="1110321" y="3220462"/>
              <a:ext cx="864000" cy="864000"/>
            </a:xfrm>
            <a:prstGeom prst="ellipse">
              <a:avLst/>
            </a:prstGeom>
            <a:gradFill>
              <a:gsLst>
                <a:gs pos="100000">
                  <a:srgbClr val="3D6AFD"/>
                </a:gs>
                <a:gs pos="87000">
                  <a:srgbClr val="2BB6CD"/>
                </a:gs>
                <a:gs pos="0">
                  <a:srgbClr val="4D76D7"/>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a:ea typeface="汉仪正圆 55简" panose="00020600040101010101" charset="-122"/>
              </a:endParaRPr>
            </a:p>
          </p:txBody>
        </p:sp>
        <p:pic>
          <p:nvPicPr>
            <p:cNvPr id="11" name="图形 10" descr="地球仪 - 亚洲 纯色填充"/>
            <p:cNvPicPr>
              <a:picLocks noChangeAspect="1"/>
            </p:cNvPicPr>
            <p:nvPr>
              <p:custDataLst>
                <p:tags r:id="rId12"/>
              </p:custDataLst>
            </p:nvPr>
          </p:nvPicPr>
          <p:blipFill>
            <a:blip r:embed="rId26">
              <a:extLst>
                <a:ext uri="{96DAC541-7B7A-43D3-8B79-37D633B846F1}">
                  <asvg:svgBlip xmlns:asvg="http://schemas.microsoft.com/office/drawing/2016/SVG/main" r:embed="rId27"/>
                </a:ext>
              </a:extLst>
            </a:blip>
            <a:stretch>
              <a:fillRect/>
            </a:stretch>
          </p:blipFill>
          <p:spPr>
            <a:xfrm>
              <a:off x="1164321" y="3274462"/>
              <a:ext cx="756000" cy="756000"/>
            </a:xfrm>
            <a:prstGeom prst="rect">
              <a:avLst/>
            </a:prstGeom>
          </p:spPr>
        </p:pic>
      </p:grpSp>
      <p:sp>
        <p:nvSpPr>
          <p:cNvPr id="37" name="文本框 36"/>
          <p:cNvSpPr txBox="1"/>
          <p:nvPr>
            <p:custDataLst>
              <p:tags r:id="rId8"/>
            </p:custDataLst>
          </p:nvPr>
        </p:nvSpPr>
        <p:spPr>
          <a:xfrm>
            <a:off x="2007870" y="1412240"/>
            <a:ext cx="5236845" cy="1129665"/>
          </a:xfrm>
          <a:prstGeom prst="rect">
            <a:avLst/>
          </a:prstGeom>
          <a:noFill/>
        </p:spPr>
        <p:txBody>
          <a:bodyPr wrap="square" rtlCol="0">
            <a:spAutoFit/>
          </a:bodyPr>
          <a:lstStyle/>
          <a:p>
            <a:pPr>
              <a:lnSpc>
                <a:spcPts val="2700"/>
              </a:lnSpc>
            </a:pPr>
            <a:r>
              <a:rPr lang="zh-CN" altLang="en-US"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项目基于</a:t>
            </a:r>
            <a:r>
              <a:rPr lang="en-US" altLang="zh-CN"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PyTorch</a:t>
            </a:r>
            <a:r>
              <a:rPr lang="zh-CN" altLang="en-US"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en-US" altLang="zh-CN"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FastAPI</a:t>
            </a:r>
            <a:r>
              <a:rPr lang="zh-CN" altLang="en-US"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等成熟框架，并集成</a:t>
            </a:r>
            <a:r>
              <a:rPr lang="en-US" altLang="zh-CN"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SenseVoice</a:t>
            </a:r>
            <a:r>
              <a:rPr lang="zh-CN" altLang="en-US"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en-US" altLang="zh-CN"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CosyVoice</a:t>
            </a:r>
            <a:r>
              <a:rPr lang="zh-CN" altLang="en-US"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等经过验证的开源模型，技术栈稳定可靠</a:t>
            </a:r>
          </a:p>
        </p:txBody>
      </p:sp>
      <p:sp>
        <p:nvSpPr>
          <p:cNvPr id="38" name="文本框 37"/>
          <p:cNvSpPr txBox="1"/>
          <p:nvPr>
            <p:custDataLst>
              <p:tags r:id="rId9"/>
            </p:custDataLst>
          </p:nvPr>
        </p:nvSpPr>
        <p:spPr>
          <a:xfrm>
            <a:off x="1988820" y="2951480"/>
            <a:ext cx="5255895" cy="783590"/>
          </a:xfrm>
          <a:prstGeom prst="rect">
            <a:avLst/>
          </a:prstGeom>
          <a:noFill/>
        </p:spPr>
        <p:txBody>
          <a:bodyPr wrap="square" rtlCol="0">
            <a:spAutoFit/>
          </a:bodyPr>
          <a:lstStyle/>
          <a:p>
            <a:pPr>
              <a:lnSpc>
                <a:spcPts val="2700"/>
              </a:lnSpc>
            </a:pPr>
            <a:r>
              <a:rPr lang="zh-CN" altLang="en-US"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精准切合教育行业对个性化学习与</a:t>
            </a:r>
            <a:r>
              <a:rPr lang="en-US" altLang="zh-CN"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AI</a:t>
            </a:r>
            <a:r>
              <a:rPr lang="zh-CN" altLang="en-US"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安全合规的迫切需求，且已通过多所合作学校的试点验证</a:t>
            </a:r>
          </a:p>
        </p:txBody>
      </p:sp>
      <p:sp>
        <p:nvSpPr>
          <p:cNvPr id="39" name="文本框 38"/>
          <p:cNvSpPr txBox="1"/>
          <p:nvPr>
            <p:custDataLst>
              <p:tags r:id="rId10"/>
            </p:custDataLst>
          </p:nvPr>
        </p:nvSpPr>
        <p:spPr>
          <a:xfrm>
            <a:off x="2007870" y="4801870"/>
            <a:ext cx="5316855" cy="1129665"/>
          </a:xfrm>
          <a:prstGeom prst="rect">
            <a:avLst/>
          </a:prstGeom>
          <a:noFill/>
        </p:spPr>
        <p:txBody>
          <a:bodyPr wrap="square" rtlCol="0">
            <a:spAutoFit/>
          </a:bodyPr>
          <a:lstStyle/>
          <a:p>
            <a:pPr>
              <a:lnSpc>
                <a:spcPts val="2700"/>
              </a:lnSpc>
            </a:pPr>
            <a:r>
              <a:rPr lang="zh-CN" altLang="en-US" dirty="0">
                <a:solidFill>
                  <a:srgbClr val="FAFAFC"/>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采用</a:t>
            </a:r>
            <a:r>
              <a:rPr lang="en-US" altLang="zh-CN" dirty="0">
                <a:solidFill>
                  <a:srgbClr val="FAFAFC"/>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SaaS</a:t>
            </a:r>
            <a:r>
              <a:rPr lang="zh-CN" altLang="en-US" dirty="0">
                <a:solidFill>
                  <a:srgbClr val="FAFAFC"/>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服务与模块化输出模式，硬件要求适中，能够通过赋能教育机构与技术授权实现快速商业回报</a:t>
            </a:r>
          </a:p>
        </p:txBody>
      </p:sp>
      <p:sp>
        <p:nvSpPr>
          <p:cNvPr id="40" name="文本框 39"/>
          <p:cNvSpPr txBox="1"/>
          <p:nvPr/>
        </p:nvSpPr>
        <p:spPr>
          <a:xfrm>
            <a:off x="7324543" y="5483667"/>
            <a:ext cx="4320000" cy="417037"/>
          </a:xfrm>
          <a:prstGeom prst="rect">
            <a:avLst/>
          </a:prstGeom>
          <a:noFill/>
        </p:spPr>
        <p:txBody>
          <a:bodyPr wrap="square" rtlCol="0">
            <a:spAutoFit/>
          </a:bodyPr>
          <a:lstStyle/>
          <a:p>
            <a:pPr algn="ctr">
              <a:lnSpc>
                <a:spcPts val="2700"/>
              </a:lnSpc>
            </a:pPr>
            <a:r>
              <a:rPr lang="zh-CN" altLang="en-US" dirty="0">
                <a:solidFill>
                  <a:schemeClr val="bg1"/>
                </a:solidFill>
                <a:latin typeface="+mn-ea"/>
                <a:cs typeface="阿里巴巴普惠体 R" panose="00020600040101010101" pitchFamily="18" charset="-122"/>
              </a:rPr>
              <a:t>项目运行成本投入预测</a:t>
            </a:r>
            <a:endParaRPr lang="en-US" altLang="zh-CN" dirty="0">
              <a:solidFill>
                <a:schemeClr val="bg1"/>
              </a:solidFill>
              <a:latin typeface="+mn-ea"/>
              <a:cs typeface="阿里巴巴普惠体 R" panose="00020600040101010101" pitchFamily="18"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000" y="-4011"/>
            <a:ext cx="12204000" cy="6870796"/>
            <a:chOff x="-6000" y="-4011"/>
            <a:chExt cx="12204000" cy="6870796"/>
          </a:xfrm>
        </p:grpSpPr>
        <p:pic>
          <p:nvPicPr>
            <p:cNvPr id="5" name="图片 4" descr="图片1"/>
            <p:cNvPicPr>
              <a:picLocks noChangeAspect="1"/>
            </p:cNvPicPr>
            <p:nvPr/>
          </p:nvPicPr>
          <p:blipFill>
            <a:blip r:embed="rId3"/>
            <a:srcRect l="76" b="135"/>
            <a:stretch>
              <a:fillRect/>
            </a:stretch>
          </p:blipFill>
          <p:spPr>
            <a:xfrm>
              <a:off x="-6000" y="-4011"/>
              <a:ext cx="12204000" cy="6866021"/>
            </a:xfrm>
            <a:prstGeom prst="rect">
              <a:avLst/>
            </a:prstGeom>
          </p:spPr>
        </p:pic>
        <p:sp>
          <p:nvSpPr>
            <p:cNvPr id="161" name="矩形 160"/>
            <p:cNvSpPr/>
            <p:nvPr/>
          </p:nvSpPr>
          <p:spPr>
            <a:xfrm>
              <a:off x="-6000" y="5185"/>
              <a:ext cx="12204000" cy="6861600"/>
            </a:xfrm>
            <a:prstGeom prst="rect">
              <a:avLst/>
            </a:prstGeom>
            <a:gradFill>
              <a:gsLst>
                <a:gs pos="80000">
                  <a:srgbClr val="030628">
                    <a:alpha val="50000"/>
                  </a:srgbClr>
                </a:gs>
                <a:gs pos="0">
                  <a:srgbClr val="030628">
                    <a:alpha val="50000"/>
                  </a:srgbClr>
                </a:gs>
                <a:gs pos="100000">
                  <a:srgbClr val="030628">
                    <a:alpha val="50000"/>
                  </a:srgb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grpSp>
        <p:nvGrpSpPr>
          <p:cNvPr id="6" name="组合 5"/>
          <p:cNvGrpSpPr/>
          <p:nvPr/>
        </p:nvGrpSpPr>
        <p:grpSpPr>
          <a:xfrm>
            <a:off x="5808345" y="1487170"/>
            <a:ext cx="5942330" cy="4433570"/>
            <a:chOff x="8461" y="2113"/>
            <a:chExt cx="9775" cy="7315"/>
          </a:xfrm>
        </p:grpSpPr>
        <p:pic>
          <p:nvPicPr>
            <p:cNvPr id="162" name="图片 161" descr="1"/>
            <p:cNvPicPr>
              <a:picLocks noChangeAspect="1"/>
            </p:cNvPicPr>
            <p:nvPr/>
          </p:nvPicPr>
          <p:blipFill>
            <a:blip r:embed="rId4"/>
            <a:srcRect/>
            <a:stretch>
              <a:fillRect/>
            </a:stretch>
          </p:blipFill>
          <p:spPr>
            <a:xfrm>
              <a:off x="10439" y="2113"/>
              <a:ext cx="7797" cy="7315"/>
            </a:xfrm>
            <a:custGeom>
              <a:avLst/>
              <a:gdLst/>
              <a:ahLst/>
              <a:cxnLst>
                <a:cxn ang="3">
                  <a:pos x="hc" y="t"/>
                </a:cxn>
                <a:cxn ang="cd2">
                  <a:pos x="l" y="vc"/>
                </a:cxn>
                <a:cxn ang="cd4">
                  <a:pos x="hc" y="b"/>
                </a:cxn>
                <a:cxn ang="0">
                  <a:pos x="r" y="vc"/>
                </a:cxn>
              </a:cxnLst>
              <a:rect l="l" t="t" r="r" b="b"/>
              <a:pathLst>
                <a:path w="7998" h="7503">
                  <a:moveTo>
                    <a:pt x="6932" y="5016"/>
                  </a:moveTo>
                  <a:lnTo>
                    <a:pt x="6794" y="7297"/>
                  </a:lnTo>
                  <a:lnTo>
                    <a:pt x="7798" y="6373"/>
                  </a:lnTo>
                  <a:lnTo>
                    <a:pt x="6932" y="5016"/>
                  </a:lnTo>
                  <a:close/>
                  <a:moveTo>
                    <a:pt x="0" y="0"/>
                  </a:moveTo>
                  <a:lnTo>
                    <a:pt x="7998" y="0"/>
                  </a:lnTo>
                  <a:lnTo>
                    <a:pt x="7998" y="7503"/>
                  </a:lnTo>
                  <a:lnTo>
                    <a:pt x="0" y="7503"/>
                  </a:lnTo>
                  <a:lnTo>
                    <a:pt x="0" y="0"/>
                  </a:lnTo>
                  <a:close/>
                </a:path>
              </a:pathLst>
            </a:custGeom>
          </p:spPr>
        </p:pic>
        <p:pic>
          <p:nvPicPr>
            <p:cNvPr id="165" name="图片 164" descr="2"/>
            <p:cNvPicPr>
              <a:picLocks noChangeAspect="1"/>
            </p:cNvPicPr>
            <p:nvPr/>
          </p:nvPicPr>
          <p:blipFill>
            <a:blip r:embed="rId5"/>
            <a:srcRect/>
            <a:stretch>
              <a:fillRect/>
            </a:stretch>
          </p:blipFill>
          <p:spPr>
            <a:xfrm>
              <a:off x="8461" y="3714"/>
              <a:ext cx="4896" cy="4895"/>
            </a:xfrm>
            <a:prstGeom prst="rect">
              <a:avLst/>
            </a:prstGeom>
          </p:spPr>
        </p:pic>
      </p:grpSp>
      <p:sp>
        <p:nvSpPr>
          <p:cNvPr id="133" name="文本框 132"/>
          <p:cNvSpPr txBox="1"/>
          <p:nvPr/>
        </p:nvSpPr>
        <p:spPr>
          <a:xfrm>
            <a:off x="747395" y="2985770"/>
            <a:ext cx="7378865" cy="831215"/>
          </a:xfrm>
          <a:prstGeom prst="rect">
            <a:avLst/>
          </a:prstGeom>
          <a:noFill/>
          <a:effectLst>
            <a:outerShdw blurRad="63500" sx="102000" sy="102000" algn="ctr" rotWithShape="0">
              <a:srgbClr val="33DDF8">
                <a:alpha val="40000"/>
              </a:srgbClr>
            </a:outerShdw>
          </a:effectLst>
        </p:spPr>
        <p:txBody>
          <a:bodyPr wrap="square" rtlCol="0">
            <a:spAutoFit/>
          </a:bodyPr>
          <a:lstStyle/>
          <a:p>
            <a:r>
              <a:rPr lang="zh-CN" altLang="en-US" sz="4800" dirty="0">
                <a:ln>
                  <a:noFill/>
                </a:ln>
                <a:solidFill>
                  <a:schemeClr val="bg1"/>
                </a:solidFill>
                <a:effectLst>
                  <a:outerShdw blurRad="127000" sx="101500" sy="101500" algn="ctr" rotWithShape="0">
                    <a:srgbClr val="33DDF8">
                      <a:alpha val="40000"/>
                    </a:srgbClr>
                  </a:outerShdw>
                </a:effectLst>
                <a:latin typeface="汉仪雅酷黑W" panose="00020600040101010101" charset="-122"/>
                <a:ea typeface="汉仪雅酷黑W" panose="00020600040101010101" charset="-122"/>
                <a:cs typeface="汉仪雅酷黑W" panose="00020600040101010101" charset="-122"/>
              </a:rPr>
              <a:t>承蒙关照，感谢聆听</a:t>
            </a:r>
            <a:endParaRPr lang="en-US" altLang="zh-CN" sz="4800" dirty="0">
              <a:ln>
                <a:noFill/>
              </a:ln>
              <a:solidFill>
                <a:schemeClr val="bg1"/>
              </a:solidFill>
              <a:effectLst>
                <a:outerShdw blurRad="127000" sx="101500" sy="101500" algn="ctr" rotWithShape="0">
                  <a:srgbClr val="33DDF8">
                    <a:alpha val="40000"/>
                  </a:srgbClr>
                </a:outerShdw>
              </a:effectLst>
              <a:latin typeface="汉仪雅酷黑W" panose="00020600040101010101" charset="-122"/>
              <a:ea typeface="汉仪雅酷黑W" panose="00020600040101010101" charset="-122"/>
              <a:cs typeface="汉仪雅酷黑W" panose="00020600040101010101" charset="-122"/>
            </a:endParaRPr>
          </a:p>
        </p:txBody>
      </p:sp>
      <p:sp>
        <p:nvSpPr>
          <p:cNvPr id="135" name="文本框 134"/>
          <p:cNvSpPr txBox="1"/>
          <p:nvPr/>
        </p:nvSpPr>
        <p:spPr>
          <a:xfrm>
            <a:off x="1595876" y="3966161"/>
            <a:ext cx="3699530" cy="461665"/>
          </a:xfrm>
          <a:prstGeom prst="rect">
            <a:avLst/>
          </a:prstGeom>
          <a:noFill/>
        </p:spPr>
        <p:txBody>
          <a:bodyPr wrap="square" rtlCol="0">
            <a:spAutoFit/>
          </a:bodyPr>
          <a:lstStyle/>
          <a:p>
            <a:r>
              <a:rPr lang="zh-CN" altLang="en-US" sz="2400" b="1" dirty="0">
                <a:solidFill>
                  <a:schemeClr val="bg1"/>
                </a:solidFill>
                <a:latin typeface="汉仪正圆 55简" panose="00020600040101010101" charset="-122"/>
                <a:ea typeface="汉仪正圆 55简" panose="00020600040101010101" charset="-122"/>
                <a:cs typeface="汉仪正圆 55简" panose="00020600040101010101" charset="-122"/>
              </a:rPr>
              <a:t>声像科技 </a:t>
            </a:r>
            <a:r>
              <a:rPr lang="en-US" altLang="zh-CN" sz="2400" b="1" dirty="0">
                <a:solidFill>
                  <a:schemeClr val="bg1"/>
                </a:solidFill>
                <a:latin typeface="汉仪正圆 55简" panose="00020600040101010101" charset="-122"/>
                <a:ea typeface="汉仪正圆 55简" panose="00020600040101010101" charset="-122"/>
                <a:cs typeface="汉仪正圆 55简" panose="00020600040101010101" charset="-122"/>
              </a:rPr>
              <a:t>- </a:t>
            </a:r>
            <a:r>
              <a:rPr lang="en-US" altLang="zh-CN" sz="2400" b="1" dirty="0" err="1">
                <a:solidFill>
                  <a:schemeClr val="bg1"/>
                </a:solidFill>
                <a:latin typeface="汉仪正圆 55简" panose="00020600040101010101" charset="-122"/>
                <a:ea typeface="汉仪正圆 55简" panose="00020600040101010101" charset="-122"/>
                <a:cs typeface="汉仪正圆 55简" panose="00020600040101010101" charset="-122"/>
              </a:rPr>
              <a:t>SoundTech</a:t>
            </a:r>
            <a:endParaRPr lang="zh-CN" altLang="en-US" sz="2400" b="1" dirty="0">
              <a:solidFill>
                <a:schemeClr val="bg1"/>
              </a:solidFill>
              <a:latin typeface="汉仪正圆 55简" panose="00020600040101010101" charset="-122"/>
              <a:ea typeface="汉仪正圆 55简" panose="00020600040101010101" charset="-122"/>
              <a:cs typeface="汉仪正圆 55简" panose="00020600040101010101" charset="-122"/>
            </a:endParaRPr>
          </a:p>
        </p:txBody>
      </p:sp>
      <p:pic>
        <p:nvPicPr>
          <p:cNvPr id="3" name="图片 2" descr="徽标&#10;&#10;AI 生成的内容可能不正确。"/>
          <p:cNvPicPr>
            <a:picLocks noChangeAspect="1"/>
          </p:cNvPicPr>
          <p:nvPr/>
        </p:nvPicPr>
        <p:blipFill>
          <a:blip r:embed="rId6" cstate="print"/>
          <a:stretch>
            <a:fillRect/>
          </a:stretch>
        </p:blipFill>
        <p:spPr>
          <a:xfrm>
            <a:off x="826687" y="3883769"/>
            <a:ext cx="576000" cy="576000"/>
          </a:xfrm>
          <a:prstGeom prst="rect">
            <a:avLst/>
          </a:prstGeom>
        </p:spPr>
      </p:pic>
      <p:sp>
        <p:nvSpPr>
          <p:cNvPr id="4" name="文本框 3"/>
          <p:cNvSpPr txBox="1"/>
          <p:nvPr/>
        </p:nvSpPr>
        <p:spPr>
          <a:xfrm>
            <a:off x="561326" y="2374929"/>
            <a:ext cx="6035569" cy="461665"/>
          </a:xfrm>
          <a:prstGeom prst="rect">
            <a:avLst/>
          </a:prstGeom>
          <a:noFill/>
        </p:spPr>
        <p:txBody>
          <a:bodyPr wrap="square" rtlCol="0">
            <a:spAutoFit/>
          </a:bodyPr>
          <a:lstStyle/>
          <a:p>
            <a:r>
              <a:rPr lang="en-US" altLang="zh-CN" sz="2400" b="1" dirty="0">
                <a:ln w="0"/>
                <a:solidFill>
                  <a:schemeClr val="accent1"/>
                </a:solidFill>
                <a:effectLst>
                  <a:outerShdw blurRad="38100" dist="25400" dir="5400000" algn="ctr" rotWithShape="0">
                    <a:srgbClr val="6E747A">
                      <a:alpha val="43000"/>
                    </a:srgbClr>
                  </a:outerShdw>
                  <a:reflection blurRad="6350" stA="50000" endA="300" endPos="50000" dist="60007" dir="5400000" sy="-100000" algn="bl" rotWithShape="0"/>
                </a:effectLst>
                <a:latin typeface="汉仪正圆 55简" panose="00020600040101010101" charset="-122"/>
                <a:ea typeface="汉仪正圆 55简" panose="00020600040101010101" charset="-122"/>
                <a:cs typeface="汉仪正圆 55简" panose="00020600040101010101" charset="-122"/>
              </a:rPr>
              <a:t>【A02】AI</a:t>
            </a:r>
            <a:r>
              <a:rPr lang="zh-CN" altLang="en-US" sz="2400" b="1" dirty="0">
                <a:ln w="0"/>
                <a:solidFill>
                  <a:schemeClr val="accent1"/>
                </a:solidFill>
                <a:effectLst>
                  <a:outerShdw blurRad="38100" dist="25400" dir="5400000" algn="ctr" rotWithShape="0">
                    <a:srgbClr val="6E747A">
                      <a:alpha val="43000"/>
                    </a:srgbClr>
                  </a:outerShdw>
                  <a:reflection blurRad="6350" stA="50000" endA="300" endPos="50000" dist="60007" dir="5400000" sy="-100000" algn="bl" rotWithShape="0"/>
                </a:effectLst>
                <a:latin typeface="汉仪正圆 55简" panose="00020600040101010101" charset="-122"/>
                <a:ea typeface="汉仪正圆 55简" panose="00020600040101010101" charset="-122"/>
                <a:cs typeface="汉仪正圆 55简" panose="00020600040101010101" charset="-122"/>
              </a:rPr>
              <a:t>智能</a:t>
            </a:r>
            <a:r>
              <a:rPr lang="en-US" altLang="zh-CN" sz="2400" b="1" dirty="0">
                <a:ln w="0"/>
                <a:solidFill>
                  <a:schemeClr val="accent1"/>
                </a:solidFill>
                <a:effectLst>
                  <a:outerShdw blurRad="38100" dist="25400" dir="5400000" algn="ctr" rotWithShape="0">
                    <a:srgbClr val="6E747A">
                      <a:alpha val="43000"/>
                    </a:srgbClr>
                  </a:outerShdw>
                  <a:reflection blurRad="6350" stA="50000" endA="300" endPos="50000" dist="60007" dir="5400000" sy="-100000" algn="bl" rotWithShape="0"/>
                </a:effectLst>
                <a:latin typeface="汉仪正圆 55简" panose="00020600040101010101" charset="-122"/>
                <a:ea typeface="汉仪正圆 55简" panose="00020600040101010101" charset="-122"/>
                <a:cs typeface="汉仪正圆 55简" panose="00020600040101010101" charset="-122"/>
              </a:rPr>
              <a:t>·</a:t>
            </a:r>
            <a:r>
              <a:rPr lang="zh-CN" altLang="en-US" sz="2400" b="1" dirty="0">
                <a:ln w="0"/>
                <a:solidFill>
                  <a:schemeClr val="accent1"/>
                </a:solidFill>
                <a:effectLst>
                  <a:outerShdw blurRad="38100" dist="25400" dir="5400000" algn="ctr" rotWithShape="0">
                    <a:srgbClr val="6E747A">
                      <a:alpha val="43000"/>
                    </a:srgbClr>
                  </a:outerShdw>
                  <a:reflection blurRad="6350" stA="50000" endA="300" endPos="50000" dist="60007" dir="5400000" sy="-100000" algn="bl" rotWithShape="0"/>
                </a:effectLst>
                <a:latin typeface="汉仪正圆 55简" panose="00020600040101010101" charset="-122"/>
                <a:ea typeface="汉仪正圆 55简" panose="00020600040101010101" charset="-122"/>
                <a:cs typeface="汉仪正圆 55简" panose="00020600040101010101" charset="-122"/>
              </a:rPr>
              <a:t>学习搭子</a:t>
            </a:r>
            <a:r>
              <a:rPr lang="en-US" altLang="zh-CN" sz="2400" b="1" dirty="0">
                <a:ln w="0"/>
                <a:solidFill>
                  <a:schemeClr val="accent1"/>
                </a:solidFill>
                <a:effectLst>
                  <a:outerShdw blurRad="38100" dist="25400" dir="5400000" algn="ctr" rotWithShape="0">
                    <a:srgbClr val="6E747A">
                      <a:alpha val="43000"/>
                    </a:srgbClr>
                  </a:outerShdw>
                  <a:reflection blurRad="6350" stA="50000" endA="300" endPos="50000" dist="60007" dir="5400000" sy="-100000" algn="bl" rotWithShape="0"/>
                </a:effectLst>
                <a:latin typeface="汉仪正圆 55简" panose="00020600040101010101" charset="-122"/>
                <a:ea typeface="汉仪正圆 55简" panose="00020600040101010101" charset="-122"/>
                <a:cs typeface="汉仪正圆 55简" panose="00020600040101010101" charset="-122"/>
              </a:rPr>
              <a:t>【</a:t>
            </a:r>
            <a:r>
              <a:rPr lang="zh-CN" altLang="en-US" sz="2400" b="1" dirty="0">
                <a:ln w="0"/>
                <a:solidFill>
                  <a:schemeClr val="accent1"/>
                </a:solidFill>
                <a:effectLst>
                  <a:outerShdw blurRad="38100" dist="25400" dir="5400000" algn="ctr" rotWithShape="0">
                    <a:srgbClr val="6E747A">
                      <a:alpha val="43000"/>
                    </a:srgbClr>
                  </a:outerShdw>
                  <a:reflection blurRad="6350" stA="50000" endA="300" endPos="50000" dist="60007" dir="5400000" sy="-100000" algn="bl" rotWithShape="0"/>
                </a:effectLst>
                <a:latin typeface="汉仪正圆 55简" panose="00020600040101010101" charset="-122"/>
                <a:ea typeface="汉仪正圆 55简" panose="00020600040101010101" charset="-122"/>
                <a:cs typeface="汉仪正圆 55简" panose="00020600040101010101" charset="-122"/>
              </a:rPr>
              <a:t>数字马力</a:t>
            </a:r>
            <a:r>
              <a:rPr lang="en-US" altLang="zh-CN" sz="2400" b="1" dirty="0">
                <a:ln w="0"/>
                <a:solidFill>
                  <a:schemeClr val="accent1"/>
                </a:solidFill>
                <a:effectLst>
                  <a:outerShdw blurRad="38100" dist="25400" dir="5400000" algn="ctr" rotWithShape="0">
                    <a:srgbClr val="6E747A">
                      <a:alpha val="43000"/>
                    </a:srgbClr>
                  </a:outerShdw>
                  <a:reflection blurRad="6350" stA="50000" endA="300" endPos="50000" dist="60007" dir="5400000" sy="-100000" algn="bl" rotWithShape="0"/>
                </a:effectLst>
                <a:latin typeface="汉仪正圆 55简" panose="00020600040101010101" charset="-122"/>
                <a:ea typeface="汉仪正圆 55简" panose="00020600040101010101" charset="-122"/>
                <a:cs typeface="汉仪正圆 55简" panose="00020600040101010101" charset="-122"/>
              </a:rPr>
              <a:t>】</a:t>
            </a:r>
            <a:endParaRPr lang="zh-CN" altLang="en-US" sz="2400" b="1" dirty="0">
              <a:ln w="0"/>
              <a:solidFill>
                <a:schemeClr val="accent1"/>
              </a:solidFill>
              <a:effectLst>
                <a:outerShdw blurRad="38100" dist="25400" dir="5400000" algn="ctr" rotWithShape="0">
                  <a:srgbClr val="6E747A">
                    <a:alpha val="43000"/>
                  </a:srgbClr>
                </a:outerShdw>
                <a:reflection blurRad="6350" stA="50000" endA="300" endPos="50000" dist="60007" dir="5400000" sy="-100000" algn="bl" rotWithShape="0"/>
              </a:effectLst>
              <a:latin typeface="汉仪正圆 55简" panose="00020600040101010101" charset="-122"/>
              <a:ea typeface="汉仪正圆 55简" panose="00020600040101010101" charset="-122"/>
              <a:cs typeface="汉仪正圆 55简" panose="00020600040101010101"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24"/>
          <a:srcRect/>
          <a:stretch>
            <a:fillRect/>
          </a:stretch>
        </p:blipFill>
        <p:spPr>
          <a:xfrm>
            <a:off x="-6000" y="-1270"/>
            <a:ext cx="12204000" cy="6860540"/>
          </a:xfrm>
          <a:prstGeom prst="rect">
            <a:avLst/>
          </a:prstGeom>
        </p:spPr>
      </p:pic>
      <p:sp>
        <p:nvSpPr>
          <p:cNvPr id="161" name="矩形 160"/>
          <p:cNvSpPr/>
          <p:nvPr/>
        </p:nvSpPr>
        <p:spPr>
          <a:xfrm>
            <a:off x="-6000" y="0"/>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4" y="254000"/>
            <a:ext cx="4779645" cy="584775"/>
          </a:xfrm>
          <a:prstGeom prst="rect">
            <a:avLst/>
          </a:prstGeom>
          <a:noFill/>
        </p:spPr>
        <p:txBody>
          <a:bodyPr wrap="square" rtlCol="0">
            <a:spAutoFit/>
          </a:bodyPr>
          <a:lstStyle/>
          <a:p>
            <a:pPr algn="l"/>
            <a:r>
              <a:rPr lang="zh-CN" altLang="en-US" sz="32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项目目标与问题分析</a:t>
            </a:r>
            <a:endParaRPr lang="zh-CN" altLang="en-US" sz="3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p:txBody>
      </p:sp>
      <p:sp>
        <p:nvSpPr>
          <p:cNvPr id="7" name="圆角矩形 6"/>
          <p:cNvSpPr/>
          <p:nvPr>
            <p:custDataLst>
              <p:tags r:id="rId1"/>
            </p:custDataLst>
          </p:nvPr>
        </p:nvSpPr>
        <p:spPr>
          <a:xfrm>
            <a:off x="2689962" y="951170"/>
            <a:ext cx="8640000" cy="1620000"/>
          </a:xfrm>
          <a:prstGeom prst="roundRect">
            <a:avLst>
              <a:gd name="adj" fmla="val 2782"/>
            </a:avLst>
          </a:prstGeom>
          <a:noFill/>
          <a:ln w="22225">
            <a:gradFill>
              <a:gsLst>
                <a:gs pos="100000">
                  <a:srgbClr val="3D6AFD"/>
                </a:gs>
                <a:gs pos="0">
                  <a:srgbClr val="33DDF8"/>
                </a:gs>
              </a:gsLst>
              <a:lin ang="189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noFill/>
              </a:ln>
              <a:noFill/>
              <a:ea typeface="汉仪正圆 55简" panose="00020600040101010101" charset="-122"/>
            </a:endParaRPr>
          </a:p>
        </p:txBody>
      </p:sp>
      <p:grpSp>
        <p:nvGrpSpPr>
          <p:cNvPr id="12" name="组合 11"/>
          <p:cNvGrpSpPr/>
          <p:nvPr>
            <p:custDataLst>
              <p:tags r:id="rId2"/>
            </p:custDataLst>
          </p:nvPr>
        </p:nvGrpSpPr>
        <p:grpSpPr>
          <a:xfrm rot="-5400000">
            <a:off x="3012228" y="1223399"/>
            <a:ext cx="791845" cy="1031240"/>
            <a:chOff x="3427" y="3370"/>
            <a:chExt cx="1247" cy="1624"/>
          </a:xfrm>
        </p:grpSpPr>
        <p:sp>
          <p:nvSpPr>
            <p:cNvPr id="8" name="椭圆 7"/>
            <p:cNvSpPr/>
            <p:nvPr>
              <p:custDataLst>
                <p:tags r:id="rId20"/>
              </p:custDataLst>
            </p:nvPr>
          </p:nvSpPr>
          <p:spPr>
            <a:xfrm>
              <a:off x="3427" y="3370"/>
              <a:ext cx="1247" cy="1247"/>
            </a:xfrm>
            <a:prstGeom prst="ellipse">
              <a:avLst/>
            </a:prstGeom>
            <a:gradFill>
              <a:gsLst>
                <a:gs pos="65000">
                  <a:srgbClr val="2BB6CD"/>
                </a:gs>
                <a:gs pos="100000">
                  <a:srgbClr val="365CD6"/>
                </a:gs>
                <a:gs pos="0">
                  <a:srgbClr val="365CD6"/>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1" name="等腰三角形 10"/>
            <p:cNvSpPr/>
            <p:nvPr>
              <p:custDataLst>
                <p:tags r:id="rId21"/>
              </p:custDataLst>
            </p:nvPr>
          </p:nvSpPr>
          <p:spPr>
            <a:xfrm flipV="1">
              <a:off x="3850" y="4701"/>
              <a:ext cx="399" cy="293"/>
            </a:xfrm>
            <a:prstGeom prst="triangle">
              <a:avLst/>
            </a:prstGeom>
            <a:gradFill>
              <a:gsLst>
                <a:gs pos="100000">
                  <a:srgbClr val="365CD6"/>
                </a:gs>
                <a:gs pos="65000">
                  <a:srgbClr val="2BB6CD"/>
                </a:gs>
                <a:gs pos="0">
                  <a:srgbClr val="365CD6"/>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sp>
        <p:nvSpPr>
          <p:cNvPr id="17" name="圆角矩形 16"/>
          <p:cNvSpPr/>
          <p:nvPr>
            <p:custDataLst>
              <p:tags r:id="rId3"/>
            </p:custDataLst>
          </p:nvPr>
        </p:nvSpPr>
        <p:spPr>
          <a:xfrm>
            <a:off x="2649220" y="2824047"/>
            <a:ext cx="8640000" cy="1620000"/>
          </a:xfrm>
          <a:prstGeom prst="roundRect">
            <a:avLst>
              <a:gd name="adj" fmla="val 2782"/>
            </a:avLst>
          </a:prstGeom>
          <a:gradFill>
            <a:gsLst>
              <a:gs pos="100000">
                <a:srgbClr val="3D6AFD"/>
              </a:gs>
              <a:gs pos="0">
                <a:srgbClr val="3D6AFD"/>
              </a:gs>
              <a:gs pos="65000">
                <a:srgbClr val="2BB6CD">
                  <a:alpha val="85000"/>
                </a:srgbClr>
              </a:gs>
            </a:gsLst>
            <a:lin ang="18900000" scaled="0"/>
          </a:gra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noFill/>
              </a:ln>
              <a:noFill/>
              <a:ea typeface="汉仪正圆 55简" panose="00020600040101010101" charset="-122"/>
            </a:endParaRPr>
          </a:p>
        </p:txBody>
      </p:sp>
      <p:sp>
        <p:nvSpPr>
          <p:cNvPr id="22" name="文本框 21"/>
          <p:cNvSpPr txBox="1"/>
          <p:nvPr>
            <p:custDataLst>
              <p:tags r:id="rId4"/>
            </p:custDataLst>
          </p:nvPr>
        </p:nvSpPr>
        <p:spPr>
          <a:xfrm>
            <a:off x="3923540" y="1438185"/>
            <a:ext cx="7347900" cy="1794510"/>
          </a:xfrm>
          <a:prstGeom prst="rect">
            <a:avLst/>
          </a:prstGeom>
          <a:noFill/>
        </p:spPr>
        <p:txBody>
          <a:bodyPr wrap="square" rtlCol="0">
            <a:spAutoFit/>
          </a:bodyPr>
          <a:lstStyle/>
          <a:p>
            <a:pPr algn="l">
              <a:spcBef>
                <a:spcPts val="200"/>
              </a:spcBef>
              <a:spcAft>
                <a:spcPts val="200"/>
              </a:spcAft>
            </a:pPr>
            <a:r>
              <a:rPr lang="zh-CN" altLang="en-US" sz="17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本项目旨在构建一个以</a:t>
            </a:r>
            <a:r>
              <a:rPr lang="en-US" altLang="zh-CN" sz="17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AI</a:t>
            </a:r>
            <a:r>
              <a:rPr lang="zh-CN" altLang="en-US" sz="17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为核心的新一代智能学习伴侣。它通过构建个人知识图谱实现</a:t>
            </a:r>
            <a:r>
              <a:rPr lang="en-US" altLang="zh-CN" sz="17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zh-CN" altLang="en-US" sz="17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千人千面</a:t>
            </a:r>
            <a:r>
              <a:rPr lang="en-US" altLang="zh-CN" sz="17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zh-CN" altLang="en-US" sz="17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的个性化学习规划，并利用</a:t>
            </a:r>
            <a:r>
              <a:rPr lang="en-US" altLang="zh-CN" sz="17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3D</a:t>
            </a:r>
            <a:r>
              <a:rPr lang="zh-CN" altLang="en-US" sz="17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数字人技术提供</a:t>
            </a:r>
            <a:r>
              <a:rPr lang="en-US" altLang="zh-CN" sz="17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24</a:t>
            </a:r>
            <a:r>
              <a:rPr lang="zh-CN" altLang="en-US" sz="17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小时沉浸式伴学与情感支持。同时，结合游戏化机制与客制化评估系统，激发学习动力，精准提升从学业到就业的全周期学习成效。</a:t>
            </a:r>
          </a:p>
          <a:p>
            <a:pPr algn="l">
              <a:spcBef>
                <a:spcPts val="200"/>
              </a:spcBef>
              <a:spcAft>
                <a:spcPts val="200"/>
              </a:spcAft>
            </a:pPr>
            <a:endParaRPr lang="en-US" altLang="zh-CN"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algn="l">
              <a:spcBef>
                <a:spcPts val="200"/>
              </a:spcBef>
              <a:spcAft>
                <a:spcPts val="200"/>
              </a:spcAft>
            </a:pPr>
            <a:endParaRPr lang="en-US" altLang="zh-CN"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13" name="文本框 12"/>
          <p:cNvSpPr txBox="1"/>
          <p:nvPr>
            <p:custDataLst>
              <p:tags r:id="rId5"/>
            </p:custDataLst>
          </p:nvPr>
        </p:nvSpPr>
        <p:spPr>
          <a:xfrm>
            <a:off x="3923771" y="1133385"/>
            <a:ext cx="1712852" cy="400110"/>
          </a:xfrm>
          <a:prstGeom prst="rect">
            <a:avLst/>
          </a:prstGeom>
          <a:noFill/>
        </p:spPr>
        <p:txBody>
          <a:bodyPr wrap="square" rtlCol="0">
            <a:spAutoFit/>
          </a:bodyPr>
          <a:lstStyle/>
          <a:p>
            <a:r>
              <a:rPr lang="zh-CN" altLang="en-US" sz="2000" dirty="0">
                <a:gradFill>
                  <a:gsLst>
                    <a:gs pos="100000">
                      <a:srgbClr val="3D6AFD"/>
                    </a:gs>
                    <a:gs pos="65000">
                      <a:srgbClr val="33DDF8"/>
                    </a:gs>
                    <a:gs pos="0">
                      <a:srgbClr val="3D6AFD"/>
                    </a:gs>
                  </a:gsLst>
                  <a:lin ang="18900000"/>
                  <a:tileRect l="-100000" b="-100000"/>
                </a:gradFill>
                <a:latin typeface="汉仪雅酷黑W" panose="00020600040101010101" charset="-122"/>
                <a:ea typeface="汉仪雅酷黑W" panose="00020600040101010101" charset="-122"/>
              </a:rPr>
              <a:t>项目核心目标</a:t>
            </a:r>
          </a:p>
        </p:txBody>
      </p:sp>
      <p:grpSp>
        <p:nvGrpSpPr>
          <p:cNvPr id="18" name="组合 17"/>
          <p:cNvGrpSpPr/>
          <p:nvPr>
            <p:custDataLst>
              <p:tags r:id="rId6"/>
            </p:custDataLst>
          </p:nvPr>
        </p:nvGrpSpPr>
        <p:grpSpPr>
          <a:xfrm rot="-5400000">
            <a:off x="3029778" y="3113273"/>
            <a:ext cx="791845" cy="1031240"/>
            <a:chOff x="3427" y="3370"/>
            <a:chExt cx="1247" cy="1624"/>
          </a:xfrm>
        </p:grpSpPr>
        <p:sp>
          <p:nvSpPr>
            <p:cNvPr id="20" name="椭圆 19"/>
            <p:cNvSpPr/>
            <p:nvPr>
              <p:custDataLst>
                <p:tags r:id="rId18"/>
              </p:custDataLst>
            </p:nvPr>
          </p:nvSpPr>
          <p:spPr>
            <a:xfrm>
              <a:off x="3427" y="3370"/>
              <a:ext cx="1247" cy="1247"/>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23" name="等腰三角形 22"/>
            <p:cNvSpPr/>
            <p:nvPr>
              <p:custDataLst>
                <p:tags r:id="rId19"/>
              </p:custDataLst>
            </p:nvPr>
          </p:nvSpPr>
          <p:spPr>
            <a:xfrm flipV="1">
              <a:off x="3850" y="4701"/>
              <a:ext cx="399" cy="293"/>
            </a:xfrm>
            <a:prstGeom prst="triangl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sp>
        <p:nvSpPr>
          <p:cNvPr id="41" name="圆角矩形 40"/>
          <p:cNvSpPr/>
          <p:nvPr>
            <p:custDataLst>
              <p:tags r:id="rId7"/>
            </p:custDataLst>
          </p:nvPr>
        </p:nvSpPr>
        <p:spPr>
          <a:xfrm>
            <a:off x="2649220" y="4696893"/>
            <a:ext cx="8640000" cy="1620000"/>
          </a:xfrm>
          <a:prstGeom prst="roundRect">
            <a:avLst>
              <a:gd name="adj" fmla="val 2782"/>
            </a:avLst>
          </a:prstGeom>
          <a:noFill/>
          <a:ln w="22225">
            <a:gradFill>
              <a:gsLst>
                <a:gs pos="100000">
                  <a:srgbClr val="3D6AFD"/>
                </a:gs>
                <a:gs pos="0">
                  <a:srgbClr val="33DDF8"/>
                </a:gs>
              </a:gsLst>
              <a:lin ang="189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noFill/>
              </a:ln>
              <a:noFill/>
              <a:ea typeface="汉仪正圆 55简" panose="00020600040101010101" charset="-122"/>
            </a:endParaRPr>
          </a:p>
        </p:txBody>
      </p:sp>
      <p:grpSp>
        <p:nvGrpSpPr>
          <p:cNvPr id="43" name="组合 42"/>
          <p:cNvGrpSpPr/>
          <p:nvPr>
            <p:custDataLst>
              <p:tags r:id="rId8"/>
            </p:custDataLst>
          </p:nvPr>
        </p:nvGrpSpPr>
        <p:grpSpPr>
          <a:xfrm rot="-5400000">
            <a:off x="2977513" y="5093171"/>
            <a:ext cx="791845" cy="1031240"/>
            <a:chOff x="3427" y="3370"/>
            <a:chExt cx="1247" cy="1624"/>
          </a:xfrm>
        </p:grpSpPr>
        <p:sp>
          <p:nvSpPr>
            <p:cNvPr id="44" name="椭圆 43"/>
            <p:cNvSpPr/>
            <p:nvPr>
              <p:custDataLst>
                <p:tags r:id="rId16"/>
              </p:custDataLst>
            </p:nvPr>
          </p:nvSpPr>
          <p:spPr>
            <a:xfrm>
              <a:off x="3427" y="3370"/>
              <a:ext cx="1247" cy="1247"/>
            </a:xfrm>
            <a:prstGeom prst="ellipse">
              <a:avLst/>
            </a:prstGeom>
            <a:gradFill>
              <a:gsLst>
                <a:gs pos="65000">
                  <a:srgbClr val="2BB6CD"/>
                </a:gs>
                <a:gs pos="100000">
                  <a:srgbClr val="365CD6"/>
                </a:gs>
                <a:gs pos="0">
                  <a:srgbClr val="365CD6"/>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45" name="等腰三角形 44"/>
            <p:cNvSpPr/>
            <p:nvPr>
              <p:custDataLst>
                <p:tags r:id="rId17"/>
              </p:custDataLst>
            </p:nvPr>
          </p:nvSpPr>
          <p:spPr>
            <a:xfrm flipV="1">
              <a:off x="3850" y="4701"/>
              <a:ext cx="399" cy="293"/>
            </a:xfrm>
            <a:prstGeom prst="triangle">
              <a:avLst/>
            </a:prstGeom>
            <a:gradFill>
              <a:gsLst>
                <a:gs pos="100000">
                  <a:srgbClr val="365CD6"/>
                </a:gs>
                <a:gs pos="65000">
                  <a:srgbClr val="2BB6CD"/>
                </a:gs>
                <a:gs pos="0">
                  <a:srgbClr val="365CD6"/>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sp>
        <p:nvSpPr>
          <p:cNvPr id="37" name="文本框 36"/>
          <p:cNvSpPr txBox="1"/>
          <p:nvPr>
            <p:custDataLst>
              <p:tags r:id="rId9"/>
            </p:custDataLst>
          </p:nvPr>
        </p:nvSpPr>
        <p:spPr>
          <a:xfrm>
            <a:off x="3923771" y="2978555"/>
            <a:ext cx="2281086" cy="400110"/>
          </a:xfrm>
          <a:prstGeom prst="rect">
            <a:avLst/>
          </a:prstGeom>
          <a:noFill/>
        </p:spPr>
        <p:txBody>
          <a:bodyPr wrap="square" rtlCol="0">
            <a:spAutoFit/>
          </a:bodyPr>
          <a:lstStyle/>
          <a:p>
            <a:r>
              <a:rPr lang="zh-CN" altLang="en-US" sz="2000" dirty="0">
                <a:solidFill>
                  <a:schemeClr val="bg1"/>
                </a:solidFill>
                <a:latin typeface="汉仪雅酷黑W" panose="00020600040101010101" charset="-122"/>
                <a:ea typeface="汉仪雅酷黑W" panose="00020600040101010101" charset="-122"/>
              </a:rPr>
              <a:t>项目基本功能目标</a:t>
            </a:r>
          </a:p>
        </p:txBody>
      </p:sp>
      <p:sp>
        <p:nvSpPr>
          <p:cNvPr id="38" name="文本框 37"/>
          <p:cNvSpPr txBox="1"/>
          <p:nvPr>
            <p:custDataLst>
              <p:tags r:id="rId10"/>
            </p:custDataLst>
          </p:nvPr>
        </p:nvSpPr>
        <p:spPr>
          <a:xfrm>
            <a:off x="3941320" y="4880575"/>
            <a:ext cx="2067594" cy="400110"/>
          </a:xfrm>
          <a:prstGeom prst="rect">
            <a:avLst/>
          </a:prstGeom>
          <a:noFill/>
        </p:spPr>
        <p:txBody>
          <a:bodyPr wrap="square" rtlCol="0">
            <a:spAutoFit/>
          </a:bodyPr>
          <a:lstStyle/>
          <a:p>
            <a:r>
              <a:rPr lang="zh-CN" altLang="en-US" sz="2000" dirty="0">
                <a:gradFill>
                  <a:gsLst>
                    <a:gs pos="100000">
                      <a:srgbClr val="3D6AFD"/>
                    </a:gs>
                    <a:gs pos="65000">
                      <a:srgbClr val="33DDF8"/>
                    </a:gs>
                    <a:gs pos="0">
                      <a:srgbClr val="3D6AFD"/>
                    </a:gs>
                  </a:gsLst>
                  <a:lin ang="18900000"/>
                  <a:tileRect l="-100000" b="-100000"/>
                </a:gradFill>
                <a:latin typeface="汉仪雅酷黑W" panose="00020600040101010101" charset="-122"/>
                <a:ea typeface="汉仪雅酷黑W" panose="00020600040101010101" charset="-122"/>
              </a:rPr>
              <a:t>项目需求与分析</a:t>
            </a:r>
          </a:p>
        </p:txBody>
      </p:sp>
      <p:grpSp>
        <p:nvGrpSpPr>
          <p:cNvPr id="4" name="组合 3"/>
          <p:cNvGrpSpPr>
            <a:grpSpLocks noChangeAspect="1"/>
          </p:cNvGrpSpPr>
          <p:nvPr/>
        </p:nvGrpSpPr>
        <p:grpSpPr>
          <a:xfrm>
            <a:off x="29210" y="249555"/>
            <a:ext cx="863357" cy="610274"/>
            <a:chOff x="10598" y="2603"/>
            <a:chExt cx="1501" cy="1061"/>
          </a:xfrm>
        </p:grpSpPr>
        <p:sp>
          <p:nvSpPr>
            <p:cNvPr id="3" name="文本框 2"/>
            <p:cNvSpPr txBox="1"/>
            <p:nvPr/>
          </p:nvSpPr>
          <p:spPr>
            <a:xfrm>
              <a:off x="10598" y="2603"/>
              <a:ext cx="1501" cy="1015"/>
            </a:xfrm>
            <a:prstGeom prst="rect">
              <a:avLst/>
            </a:prstGeom>
            <a:noFill/>
          </p:spPr>
          <p:txBody>
            <a:bodyPr wrap="square" rtlCol="0">
              <a:spAutoFit/>
            </a:bodyPr>
            <a:lstStyle/>
            <a:p>
              <a:pPr algn="ctr"/>
              <a:r>
                <a:rPr lang="en-US" altLang="zh-CN" sz="3200" b="1" dirty="0">
                  <a:ln>
                    <a:noFill/>
                  </a:ln>
                  <a:solidFill>
                    <a:schemeClr val="bg1"/>
                  </a:solidFill>
                  <a:latin typeface="DingTalk Sans" panose="00020600040101000101" pitchFamily="18" charset="0"/>
                  <a:ea typeface="DingTalk Sans" panose="00020600040101000101" pitchFamily="18" charset="0"/>
                </a:rPr>
                <a:t>01</a:t>
              </a:r>
            </a:p>
          </p:txBody>
        </p:sp>
        <p:sp>
          <p:nvSpPr>
            <p:cNvPr id="2" name="椭圆 1"/>
            <p:cNvSpPr>
              <a:spLocks noChangeAspect="1"/>
            </p:cNvSpPr>
            <p:nvPr/>
          </p:nvSpPr>
          <p:spPr>
            <a:xfrm>
              <a:off x="10987" y="2757"/>
              <a:ext cx="968" cy="907"/>
            </a:xfrm>
            <a:prstGeom prst="ellipse">
              <a:avLst/>
            </a:prstGeom>
            <a:noFill/>
            <a:ln w="79375">
              <a:gradFill>
                <a:gsLst>
                  <a:gs pos="30000">
                    <a:srgbClr val="33DDF8">
                      <a:alpha val="0"/>
                    </a:srgbClr>
                  </a:gs>
                  <a:gs pos="100000">
                    <a:srgbClr val="33DDF8"/>
                  </a:gs>
                </a:gsLst>
                <a:lin ang="39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汉仪正圆 55简" panose="00020600040101010101" charset="-122"/>
                <a:ea typeface="汉仪正圆 55简" panose="00020600040101010101" charset="-122"/>
              </a:endParaRPr>
            </a:p>
          </p:txBody>
        </p:sp>
      </p:grpSp>
      <p:sp>
        <p:nvSpPr>
          <p:cNvPr id="6" name="弧形 5"/>
          <p:cNvSpPr/>
          <p:nvPr/>
        </p:nvSpPr>
        <p:spPr>
          <a:xfrm rot="-5400000">
            <a:off x="725086" y="3274179"/>
            <a:ext cx="3822598" cy="854130"/>
          </a:xfrm>
          <a:prstGeom prst="arc">
            <a:avLst>
              <a:gd name="adj1" fmla="val 10828685"/>
              <a:gd name="adj2" fmla="val 123091"/>
            </a:avLst>
          </a:prstGeom>
          <a:ln w="57150"/>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9" name="组合 18"/>
          <p:cNvGrpSpPr/>
          <p:nvPr/>
        </p:nvGrpSpPr>
        <p:grpSpPr>
          <a:xfrm>
            <a:off x="406873" y="2288575"/>
            <a:ext cx="2160000" cy="2592000"/>
            <a:chOff x="983614" y="2015190"/>
            <a:chExt cx="2520000" cy="3138770"/>
          </a:xfrm>
        </p:grpSpPr>
        <p:sp>
          <p:nvSpPr>
            <p:cNvPr id="27" name="椭圆 26"/>
            <p:cNvSpPr/>
            <p:nvPr/>
          </p:nvSpPr>
          <p:spPr>
            <a:xfrm>
              <a:off x="1523219" y="4820533"/>
              <a:ext cx="1456055" cy="268605"/>
            </a:xfrm>
            <a:prstGeom prst="ellipse">
              <a:avLst/>
            </a:prstGeom>
            <a:gradFill>
              <a:gsLst>
                <a:gs pos="100000">
                  <a:srgbClr val="3D6AFD">
                    <a:alpha val="0"/>
                  </a:srgbClr>
                </a:gs>
                <a:gs pos="50000">
                  <a:srgbClr val="2BB6CD">
                    <a:alpha val="25000"/>
                  </a:srgbClr>
                </a:gs>
                <a:gs pos="0">
                  <a:srgbClr val="3D6AFD">
                    <a:alpha val="0"/>
                  </a:srgbClr>
                </a:gs>
              </a:gsLst>
              <a:lin ang="10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pic>
          <p:nvPicPr>
            <p:cNvPr id="15" name="图片 14" descr="/Users/weiqingqing/Desktop/图片3.png图片3"/>
            <p:cNvPicPr>
              <a:picLocks noChangeAspect="1"/>
            </p:cNvPicPr>
            <p:nvPr/>
          </p:nvPicPr>
          <p:blipFill>
            <a:blip r:embed="rId25"/>
            <a:srcRect/>
            <a:stretch>
              <a:fillRect/>
            </a:stretch>
          </p:blipFill>
          <p:spPr>
            <a:xfrm>
              <a:off x="983614" y="2015190"/>
              <a:ext cx="2520000" cy="3138770"/>
            </a:xfrm>
            <a:prstGeom prst="rect">
              <a:avLst/>
            </a:prstGeom>
          </p:spPr>
        </p:pic>
      </p:grpSp>
      <p:sp>
        <p:nvSpPr>
          <p:cNvPr id="9" name="文本框 8"/>
          <p:cNvSpPr txBox="1"/>
          <p:nvPr>
            <p:custDataLst>
              <p:tags r:id="rId11"/>
            </p:custDataLst>
          </p:nvPr>
        </p:nvSpPr>
        <p:spPr>
          <a:xfrm>
            <a:off x="3888740" y="5192395"/>
            <a:ext cx="7589520" cy="1198880"/>
          </a:xfrm>
          <a:prstGeom prst="rect">
            <a:avLst/>
          </a:prstGeom>
          <a:noFill/>
        </p:spPr>
        <p:txBody>
          <a:bodyPr wrap="square" rtlCol="0">
            <a:spAutoFit/>
          </a:bodyPr>
          <a:lstStyle/>
          <a:p>
            <a:pPr algn="l">
              <a:spcBef>
                <a:spcPts val="200"/>
              </a:spcBef>
              <a:spcAft>
                <a:spcPts val="200"/>
              </a:spcAft>
            </a:pPr>
            <a:r>
              <a:rPr lang="zh-CN" altLang="en-US" b="0" i="0" dirty="0">
                <a:solidFill>
                  <a:srgbClr val="FAFAFC"/>
                </a:solidFill>
                <a:effectLst/>
                <a:latin typeface="阿里巴巴普惠体 R" panose="00020600040101010101" pitchFamily="18" charset="-122"/>
                <a:ea typeface="阿里巴巴普惠体 R" panose="00020600040101010101" pitchFamily="18" charset="-122"/>
                <a:cs typeface="阿里巴巴普惠体 R" panose="00020600040101010101" pitchFamily="18" charset="-122"/>
              </a:rPr>
              <a:t>本项目针对教育领域个性化缺失、学习孤独及评估单一等痛点，集成知识图谱、数字人和多智能体技术，构建智能学习系统。通过动态内容推荐、</a:t>
            </a:r>
            <a:r>
              <a:rPr lang="en-US" altLang="zh-CN" b="0" i="0" dirty="0">
                <a:solidFill>
                  <a:srgbClr val="FAFAFC"/>
                </a:solidFill>
                <a:effectLst/>
                <a:latin typeface="阿里巴巴普惠体 R" panose="00020600040101010101" pitchFamily="18" charset="-122"/>
                <a:ea typeface="阿里巴巴普惠体 R" panose="00020600040101010101" pitchFamily="18" charset="-122"/>
                <a:cs typeface="阿里巴巴普惠体 R" panose="00020600040101010101" pitchFamily="18" charset="-122"/>
              </a:rPr>
              <a:t>3D</a:t>
            </a:r>
            <a:r>
              <a:rPr lang="zh-CN" altLang="en-US" b="0" i="0" dirty="0">
                <a:solidFill>
                  <a:srgbClr val="FAFAFC"/>
                </a:solidFill>
                <a:effectLst/>
                <a:latin typeface="阿里巴巴普惠体 R" panose="00020600040101010101" pitchFamily="18" charset="-122"/>
                <a:ea typeface="阿里巴巴普惠体 R" panose="00020600040101010101" pitchFamily="18" charset="-122"/>
                <a:cs typeface="阿里巴巴普惠体 R" panose="00020600040101010101" pitchFamily="18" charset="-122"/>
              </a:rPr>
              <a:t>伴学交互及游戏化评估，实现个性化学习与情感支持，并分阶段赋能学业至就业全周期，打造高效沉浸的教育解决方案。</a:t>
            </a:r>
          </a:p>
        </p:txBody>
      </p:sp>
      <p:pic>
        <p:nvPicPr>
          <p:cNvPr id="14" name="图片 13" descr="徽标&#10;&#10;AI 生成的内容可能不正确。"/>
          <p:cNvPicPr>
            <a:picLocks noChangeAspect="1"/>
          </p:cNvPicPr>
          <p:nvPr/>
        </p:nvPicPr>
        <p:blipFill>
          <a:blip r:embed="rId26" cstate="print">
            <a:alphaModFix amt="67000"/>
          </a:blip>
          <a:stretch>
            <a:fillRect/>
          </a:stretch>
        </p:blipFill>
        <p:spPr>
          <a:xfrm>
            <a:off x="1164440" y="3701244"/>
            <a:ext cx="576000" cy="576000"/>
          </a:xfrm>
          <a:prstGeom prst="rect">
            <a:avLst/>
          </a:prstGeom>
        </p:spPr>
      </p:pic>
      <p:grpSp>
        <p:nvGrpSpPr>
          <p:cNvPr id="16" name="组合 15"/>
          <p:cNvGrpSpPr>
            <a:grpSpLocks noChangeAspect="1"/>
          </p:cNvGrpSpPr>
          <p:nvPr/>
        </p:nvGrpSpPr>
        <p:grpSpPr>
          <a:xfrm>
            <a:off x="11494779" y="341385"/>
            <a:ext cx="399822" cy="792000"/>
            <a:chOff x="17792" y="462"/>
            <a:chExt cx="680" cy="1347"/>
          </a:xfrm>
        </p:grpSpPr>
        <p:sp>
          <p:nvSpPr>
            <p:cNvPr id="21" name="燕尾形 7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24" name="燕尾形 7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25" name="燕尾形 72"/>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pic>
        <p:nvPicPr>
          <p:cNvPr id="29" name="图形 28" descr="头上的大脑 纯色填充"/>
          <p:cNvPicPr>
            <a:picLocks noChangeAspect="1"/>
          </p:cNvPicPr>
          <p:nvPr>
            <p:custDataLst>
              <p:tags r:id="rId12"/>
            </p:custDataLst>
          </p:nvPr>
        </p:nvPicPr>
        <p:blipFill>
          <a:blip r:embed="rId27">
            <a:extLst>
              <a:ext uri="{96DAC541-7B7A-43D3-8B79-37D633B846F1}">
                <asvg:svgBlip xmlns:asvg="http://schemas.microsoft.com/office/drawing/2016/SVG/main" r:embed="rId28"/>
              </a:ext>
            </a:extLst>
          </a:blip>
          <a:stretch>
            <a:fillRect/>
          </a:stretch>
        </p:blipFill>
        <p:spPr>
          <a:xfrm>
            <a:off x="3001661" y="1397774"/>
            <a:ext cx="648000" cy="648000"/>
          </a:xfrm>
          <a:prstGeom prst="rect">
            <a:avLst/>
          </a:prstGeom>
        </p:spPr>
      </p:pic>
      <p:pic>
        <p:nvPicPr>
          <p:cNvPr id="31" name="图形 30" descr="连接 纯色填充"/>
          <p:cNvPicPr>
            <a:picLocks noChangeAspect="1"/>
          </p:cNvPicPr>
          <p:nvPr>
            <p:custDataLst>
              <p:tags r:id="rId13"/>
            </p:custDataLst>
          </p:nvPr>
        </p:nvPicPr>
        <p:blipFill>
          <a:blip r:embed="rId29">
            <a:extLst>
              <a:ext uri="{96DAC541-7B7A-43D3-8B79-37D633B846F1}">
                <asvg:svgBlip xmlns:asvg="http://schemas.microsoft.com/office/drawing/2016/SVG/main" r:embed="rId30"/>
              </a:ext>
            </a:extLst>
          </a:blip>
          <a:stretch>
            <a:fillRect/>
          </a:stretch>
        </p:blipFill>
        <p:spPr>
          <a:xfrm>
            <a:off x="2977831" y="3318141"/>
            <a:ext cx="648000" cy="648000"/>
          </a:xfrm>
          <a:prstGeom prst="rect">
            <a:avLst/>
          </a:prstGeom>
        </p:spPr>
      </p:pic>
      <p:pic>
        <p:nvPicPr>
          <p:cNvPr id="35" name="图形 34" descr="集体讨论 纯色填充"/>
          <p:cNvPicPr>
            <a:picLocks noChangeAspect="1"/>
          </p:cNvPicPr>
          <p:nvPr>
            <p:custDataLst>
              <p:tags r:id="rId14"/>
            </p:custDataLst>
          </p:nvPr>
        </p:nvPicPr>
        <p:blipFill>
          <a:blip r:embed="rId31">
            <a:extLst>
              <a:ext uri="{96DAC541-7B7A-43D3-8B79-37D633B846F1}">
                <asvg:svgBlip xmlns:asvg="http://schemas.microsoft.com/office/drawing/2016/SVG/main" r:embed="rId32"/>
              </a:ext>
            </a:extLst>
          </a:blip>
          <a:stretch>
            <a:fillRect/>
          </a:stretch>
        </p:blipFill>
        <p:spPr>
          <a:xfrm>
            <a:off x="2935461" y="5233440"/>
            <a:ext cx="648000" cy="648000"/>
          </a:xfrm>
          <a:prstGeom prst="rect">
            <a:avLst/>
          </a:prstGeom>
        </p:spPr>
      </p:pic>
      <p:sp>
        <p:nvSpPr>
          <p:cNvPr id="26" name="文本框 25"/>
          <p:cNvSpPr txBox="1"/>
          <p:nvPr>
            <p:custDataLst>
              <p:tags r:id="rId15"/>
            </p:custDataLst>
          </p:nvPr>
        </p:nvSpPr>
        <p:spPr>
          <a:xfrm>
            <a:off x="3994785" y="3273425"/>
            <a:ext cx="7346950" cy="1091565"/>
          </a:xfrm>
          <a:prstGeom prst="rect">
            <a:avLst/>
          </a:prstGeom>
          <a:noFill/>
        </p:spPr>
        <p:txBody>
          <a:bodyPr wrap="square" rtlCol="0">
            <a:spAutoFit/>
          </a:bodyPr>
          <a:lstStyle/>
          <a:p>
            <a:r>
              <a:rPr lang="zh-CN" altLang="en-US" sz="1300">
                <a:solidFill>
                  <a:schemeClr val="bg1"/>
                </a:solidFill>
                <a:highlight>
                  <a:srgbClr val="000000">
                    <a:alpha val="0"/>
                  </a:srgbClr>
                </a:highlight>
              </a:rPr>
              <a:t>智能个性化学习：构建个人知识图谱，通过多智能体技术动态推荐</a:t>
            </a:r>
            <a:r>
              <a:rPr lang="en-US" altLang="zh-CN" sz="1300">
                <a:solidFill>
                  <a:schemeClr val="bg1"/>
                </a:solidFill>
                <a:highlight>
                  <a:srgbClr val="000000">
                    <a:alpha val="0"/>
                  </a:srgbClr>
                </a:highlight>
              </a:rPr>
              <a:t>“</a:t>
            </a:r>
            <a:r>
              <a:rPr lang="zh-CN" altLang="en-US" sz="1300">
                <a:solidFill>
                  <a:schemeClr val="bg1"/>
                </a:solidFill>
                <a:highlight>
                  <a:srgbClr val="000000">
                    <a:alpha val="0"/>
                  </a:srgbClr>
                </a:highlight>
              </a:rPr>
              <a:t>千人千面</a:t>
            </a:r>
            <a:r>
              <a:rPr lang="en-US" altLang="zh-CN" sz="1300">
                <a:solidFill>
                  <a:schemeClr val="bg1"/>
                </a:solidFill>
                <a:highlight>
                  <a:srgbClr val="000000">
                    <a:alpha val="0"/>
                  </a:srgbClr>
                </a:highlight>
              </a:rPr>
              <a:t>”</a:t>
            </a:r>
            <a:r>
              <a:rPr lang="zh-CN" altLang="en-US" sz="1300">
                <a:solidFill>
                  <a:schemeClr val="bg1"/>
                </a:solidFill>
                <a:highlight>
                  <a:srgbClr val="000000">
                    <a:alpha val="0"/>
                  </a:srgbClr>
                </a:highlight>
              </a:rPr>
              <a:t>的学习内容与规划。</a:t>
            </a:r>
            <a:endParaRPr lang="en-US" altLang="zh-CN" sz="1300">
              <a:solidFill>
                <a:schemeClr val="bg1"/>
              </a:solidFill>
              <a:highlight>
                <a:srgbClr val="000000">
                  <a:alpha val="0"/>
                </a:srgbClr>
              </a:highlight>
            </a:endParaRPr>
          </a:p>
          <a:p>
            <a:r>
              <a:rPr lang="zh-CN" altLang="en-US" sz="1300">
                <a:solidFill>
                  <a:schemeClr val="bg1"/>
                </a:solidFill>
                <a:highlight>
                  <a:srgbClr val="000000">
                    <a:alpha val="0"/>
                  </a:srgbClr>
                </a:highlight>
              </a:rPr>
              <a:t>沉浸式数字伴学：利用实时流式数字人提供</a:t>
            </a:r>
            <a:r>
              <a:rPr lang="en-US" altLang="zh-CN" sz="1300">
                <a:solidFill>
                  <a:schemeClr val="bg1"/>
                </a:solidFill>
                <a:highlight>
                  <a:srgbClr val="000000">
                    <a:alpha val="0"/>
                  </a:srgbClr>
                </a:highlight>
              </a:rPr>
              <a:t>24</a:t>
            </a:r>
            <a:r>
              <a:rPr lang="zh-CN" altLang="en-US" sz="1300">
                <a:solidFill>
                  <a:schemeClr val="bg1"/>
                </a:solidFill>
                <a:highlight>
                  <a:srgbClr val="000000">
                    <a:alpha val="0"/>
                  </a:srgbClr>
                </a:highlight>
              </a:rPr>
              <a:t>小时答疑与情感陪伴，支持多轮自然对话，营造真人互动体验。</a:t>
            </a:r>
          </a:p>
          <a:p>
            <a:r>
              <a:rPr lang="zh-CN" altLang="en-US" sz="1300">
                <a:solidFill>
                  <a:schemeClr val="bg1"/>
                </a:solidFill>
                <a:highlight>
                  <a:srgbClr val="000000">
                    <a:alpha val="0"/>
                  </a:srgbClr>
                </a:highlight>
              </a:rPr>
              <a:t>游戏化激励与评估：引入任务关卡与勋章体系激发学习动力，并通过客制化评估系统生成动态题库，提供多维反馈。</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6000" y="-3810"/>
            <a:ext cx="12209227" cy="6863080"/>
            <a:chOff x="-6000" y="-3810"/>
            <a:chExt cx="12209227" cy="6863080"/>
          </a:xfrm>
        </p:grpSpPr>
        <p:pic>
          <p:nvPicPr>
            <p:cNvPr id="5" name="图片 4" descr="/Users/weiqingqing/Desktop/1698 [转换].png1698 [转换]"/>
            <p:cNvPicPr>
              <a:picLocks noChangeAspect="1"/>
            </p:cNvPicPr>
            <p:nvPr/>
          </p:nvPicPr>
          <p:blipFill>
            <a:blip r:embed="rId3"/>
            <a:srcRect/>
            <a:stretch>
              <a:fillRect/>
            </a:stretch>
          </p:blipFill>
          <p:spPr>
            <a:xfrm>
              <a:off x="-6000" y="-1270"/>
              <a:ext cx="12204000" cy="6860540"/>
            </a:xfrm>
            <a:prstGeom prst="rect">
              <a:avLst/>
            </a:prstGeom>
          </p:spPr>
        </p:pic>
        <p:sp>
          <p:nvSpPr>
            <p:cNvPr id="161" name="矩形 160"/>
            <p:cNvSpPr/>
            <p:nvPr/>
          </p:nvSpPr>
          <p:spPr>
            <a:xfrm>
              <a:off x="-838" y="-3810"/>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sp>
        <p:nvSpPr>
          <p:cNvPr id="60" name="文本框 59"/>
          <p:cNvSpPr txBox="1"/>
          <p:nvPr/>
        </p:nvSpPr>
        <p:spPr>
          <a:xfrm>
            <a:off x="983614" y="254000"/>
            <a:ext cx="4883786" cy="584775"/>
          </a:xfrm>
          <a:prstGeom prst="rect">
            <a:avLst/>
          </a:prstGeom>
          <a:noFill/>
        </p:spPr>
        <p:txBody>
          <a:bodyPr wrap="square" rtlCol="0">
            <a:spAutoFit/>
          </a:bodyPr>
          <a:lstStyle/>
          <a:p>
            <a:pPr algn="l"/>
            <a:r>
              <a:rPr lang="zh-CN" altLang="en-US" sz="3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声像科技团队</a:t>
            </a:r>
            <a:r>
              <a:rPr lang="zh-CN" altLang="en-US" sz="32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知识产权</a:t>
            </a:r>
            <a:endParaRPr lang="zh-CN" altLang="en-US" sz="3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p:txBody>
      </p:sp>
      <p:grpSp>
        <p:nvGrpSpPr>
          <p:cNvPr id="9" name="组合 8"/>
          <p:cNvGrpSpPr>
            <a:grpSpLocks noChangeAspect="1"/>
          </p:cNvGrpSpPr>
          <p:nvPr/>
        </p:nvGrpSpPr>
        <p:grpSpPr>
          <a:xfrm>
            <a:off x="29210" y="249555"/>
            <a:ext cx="863357" cy="610274"/>
            <a:chOff x="10598" y="2603"/>
            <a:chExt cx="1501" cy="1061"/>
          </a:xfrm>
        </p:grpSpPr>
        <p:sp>
          <p:nvSpPr>
            <p:cNvPr id="14" name="文本框 13"/>
            <p:cNvSpPr txBox="1"/>
            <p:nvPr/>
          </p:nvSpPr>
          <p:spPr>
            <a:xfrm>
              <a:off x="10598" y="2603"/>
              <a:ext cx="1501" cy="1017"/>
            </a:xfrm>
            <a:prstGeom prst="rect">
              <a:avLst/>
            </a:prstGeom>
            <a:noFill/>
          </p:spPr>
          <p:txBody>
            <a:bodyPr wrap="square" rtlCol="0">
              <a:spAutoFit/>
            </a:bodyPr>
            <a:lstStyle/>
            <a:p>
              <a:pPr algn="ctr"/>
              <a:r>
                <a:rPr lang="zh-CN" altLang="en-US" sz="3200" b="1" dirty="0">
                  <a:solidFill>
                    <a:schemeClr val="bg1"/>
                  </a:solidFill>
                  <a:latin typeface="汉仪正圆 55简" panose="00020600040101010101" charset="-122"/>
                  <a:ea typeface="汉仪正圆 55简" panose="00020600040101010101" charset="-122"/>
                </a:rPr>
                <a:t>附</a:t>
              </a:r>
              <a:endParaRPr lang="en-US" altLang="zh-CN" sz="3200" b="1" dirty="0">
                <a:ln>
                  <a:noFill/>
                </a:ln>
                <a:solidFill>
                  <a:schemeClr val="bg1"/>
                </a:solidFill>
                <a:latin typeface="汉仪正圆 55简" panose="00020600040101010101" charset="-122"/>
                <a:ea typeface="汉仪正圆 55简" panose="00020600040101010101" charset="-122"/>
              </a:endParaRPr>
            </a:p>
          </p:txBody>
        </p:sp>
        <p:sp>
          <p:nvSpPr>
            <p:cNvPr id="15" name="椭圆 14"/>
            <p:cNvSpPr>
              <a:spLocks noChangeAspect="1"/>
            </p:cNvSpPr>
            <p:nvPr/>
          </p:nvSpPr>
          <p:spPr>
            <a:xfrm>
              <a:off x="10987" y="2757"/>
              <a:ext cx="968" cy="907"/>
            </a:xfrm>
            <a:prstGeom prst="ellipse">
              <a:avLst/>
            </a:prstGeom>
            <a:noFill/>
            <a:ln w="79375">
              <a:gradFill>
                <a:gsLst>
                  <a:gs pos="30000">
                    <a:srgbClr val="33DDF8">
                      <a:alpha val="0"/>
                    </a:srgbClr>
                  </a:gs>
                  <a:gs pos="100000">
                    <a:srgbClr val="33DDF8"/>
                  </a:gs>
                </a:gsLst>
                <a:lin ang="39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汉仪正圆 55简" panose="00020600040101010101" charset="-122"/>
                <a:ea typeface="汉仪正圆 55简" panose="00020600040101010101" charset="-122"/>
              </a:endParaRPr>
            </a:p>
          </p:txBody>
        </p:sp>
      </p:grpSp>
      <p:grpSp>
        <p:nvGrpSpPr>
          <p:cNvPr id="4" name="组合 3"/>
          <p:cNvGrpSpPr>
            <a:grpSpLocks noChangeAspect="1"/>
          </p:cNvGrpSpPr>
          <p:nvPr/>
        </p:nvGrpSpPr>
        <p:grpSpPr>
          <a:xfrm rot="5400000">
            <a:off x="10852471" y="149949"/>
            <a:ext cx="399822" cy="792000"/>
            <a:chOff x="17792" y="462"/>
            <a:chExt cx="680" cy="1347"/>
          </a:xfrm>
        </p:grpSpPr>
        <p:sp>
          <p:nvSpPr>
            <p:cNvPr id="6" name="燕尾形 7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0" name="燕尾形 7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20" name="燕尾形 72"/>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grpSp>
        <p:nvGrpSpPr>
          <p:cNvPr id="38" name="组合 37"/>
          <p:cNvGrpSpPr/>
          <p:nvPr/>
        </p:nvGrpSpPr>
        <p:grpSpPr>
          <a:xfrm>
            <a:off x="511215" y="1105655"/>
            <a:ext cx="5400000" cy="5184000"/>
            <a:chOff x="914115" y="3212415"/>
            <a:chExt cx="10097145" cy="1456286"/>
          </a:xfrm>
        </p:grpSpPr>
        <p:sp>
          <p:nvSpPr>
            <p:cNvPr id="36" name="圆角矩形 16"/>
            <p:cNvSpPr/>
            <p:nvPr/>
          </p:nvSpPr>
          <p:spPr>
            <a:xfrm>
              <a:off x="914115" y="3228701"/>
              <a:ext cx="10080000" cy="1440000"/>
            </a:xfrm>
            <a:prstGeom prst="roundRect">
              <a:avLst>
                <a:gd name="adj" fmla="val 2782"/>
              </a:avLst>
            </a:prstGeom>
            <a:gradFill>
              <a:gsLst>
                <a:gs pos="100000">
                  <a:srgbClr val="3D6AFD">
                    <a:alpha val="34000"/>
                  </a:srgbClr>
                </a:gs>
                <a:gs pos="0">
                  <a:srgbClr val="3D6AFD">
                    <a:alpha val="34000"/>
                  </a:srgbClr>
                </a:gs>
                <a:gs pos="65000">
                  <a:srgbClr val="2BB6CD">
                    <a:alpha val="34000"/>
                  </a:srgbClr>
                </a:gs>
              </a:gsLst>
              <a:lin ang="18900000" scaled="0"/>
            </a:gra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n>
                  <a:noFill/>
                </a:ln>
                <a:noFill/>
                <a:ea typeface="汉仪正圆 55简" panose="00020600040101010101" charset="-122"/>
              </a:endParaRPr>
            </a:p>
          </p:txBody>
        </p:sp>
        <p:sp>
          <p:nvSpPr>
            <p:cNvPr id="2" name="圆角矩形 15"/>
            <p:cNvSpPr/>
            <p:nvPr/>
          </p:nvSpPr>
          <p:spPr>
            <a:xfrm>
              <a:off x="931260" y="3212415"/>
              <a:ext cx="10080000" cy="1440000"/>
            </a:xfrm>
            <a:prstGeom prst="roundRect">
              <a:avLst>
                <a:gd name="adj" fmla="val 2782"/>
              </a:avLst>
            </a:prstGeom>
            <a:noFill/>
            <a:ln w="22225">
              <a:gradFill>
                <a:gsLst>
                  <a:gs pos="100000">
                    <a:srgbClr val="3D6AFD"/>
                  </a:gs>
                  <a:gs pos="0">
                    <a:srgbClr val="33DDF8"/>
                  </a:gs>
                </a:gsLst>
                <a:lin ang="189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noFill/>
                </a:ln>
                <a:noFill/>
                <a:ea typeface="汉仪正圆 55简" panose="00020600040101010101" charset="-122"/>
              </a:endParaRPr>
            </a:p>
          </p:txBody>
        </p:sp>
      </p:grpSp>
      <p:pic>
        <p:nvPicPr>
          <p:cNvPr id="24" name="图片 23" descr="徽标&#10;&#10;AI 生成的内容可能不正确。"/>
          <p:cNvPicPr>
            <a:picLocks noChangeAspect="1"/>
          </p:cNvPicPr>
          <p:nvPr/>
        </p:nvPicPr>
        <p:blipFill>
          <a:blip r:embed="rId4" cstate="print"/>
          <a:stretch>
            <a:fillRect/>
          </a:stretch>
        </p:blipFill>
        <p:spPr>
          <a:xfrm>
            <a:off x="667591" y="1280234"/>
            <a:ext cx="576000" cy="576000"/>
          </a:xfrm>
          <a:prstGeom prst="rect">
            <a:avLst/>
          </a:prstGeom>
        </p:spPr>
      </p:pic>
      <p:grpSp>
        <p:nvGrpSpPr>
          <p:cNvPr id="17" name="组合 16"/>
          <p:cNvGrpSpPr/>
          <p:nvPr/>
        </p:nvGrpSpPr>
        <p:grpSpPr>
          <a:xfrm>
            <a:off x="6288989" y="1093167"/>
            <a:ext cx="5400000" cy="5184000"/>
            <a:chOff x="914115" y="3212415"/>
            <a:chExt cx="10097145" cy="1456286"/>
          </a:xfrm>
        </p:grpSpPr>
        <p:sp>
          <p:nvSpPr>
            <p:cNvPr id="18" name="圆角矩形 16"/>
            <p:cNvSpPr/>
            <p:nvPr/>
          </p:nvSpPr>
          <p:spPr>
            <a:xfrm>
              <a:off x="914115" y="3228701"/>
              <a:ext cx="10080000" cy="1440000"/>
            </a:xfrm>
            <a:prstGeom prst="roundRect">
              <a:avLst>
                <a:gd name="adj" fmla="val 2782"/>
              </a:avLst>
            </a:prstGeom>
            <a:gradFill>
              <a:gsLst>
                <a:gs pos="100000">
                  <a:srgbClr val="3D6AFD">
                    <a:alpha val="34000"/>
                  </a:srgbClr>
                </a:gs>
                <a:gs pos="0">
                  <a:srgbClr val="3D6AFD">
                    <a:alpha val="34000"/>
                  </a:srgbClr>
                </a:gs>
                <a:gs pos="65000">
                  <a:srgbClr val="2BB6CD">
                    <a:alpha val="34000"/>
                  </a:srgbClr>
                </a:gs>
              </a:gsLst>
              <a:lin ang="18900000" scaled="0"/>
            </a:gra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n>
                  <a:noFill/>
                </a:ln>
                <a:noFill/>
                <a:ea typeface="汉仪正圆 55简" panose="00020600040101010101" charset="-122"/>
              </a:endParaRPr>
            </a:p>
          </p:txBody>
        </p:sp>
        <p:sp>
          <p:nvSpPr>
            <p:cNvPr id="21" name="圆角矩形 15"/>
            <p:cNvSpPr/>
            <p:nvPr/>
          </p:nvSpPr>
          <p:spPr>
            <a:xfrm>
              <a:off x="931260" y="3212415"/>
              <a:ext cx="10080000" cy="1440000"/>
            </a:xfrm>
            <a:prstGeom prst="roundRect">
              <a:avLst>
                <a:gd name="adj" fmla="val 2782"/>
              </a:avLst>
            </a:prstGeom>
            <a:noFill/>
            <a:ln w="22225">
              <a:gradFill>
                <a:gsLst>
                  <a:gs pos="100000">
                    <a:srgbClr val="3D6AFD"/>
                  </a:gs>
                  <a:gs pos="0">
                    <a:srgbClr val="33DDF8"/>
                  </a:gs>
                </a:gsLst>
                <a:lin ang="189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noFill/>
                </a:ln>
                <a:noFill/>
                <a:ea typeface="汉仪正圆 55简" panose="00020600040101010101" charset="-122"/>
              </a:endParaRPr>
            </a:p>
          </p:txBody>
        </p:sp>
      </p:grpSp>
      <p:pic>
        <p:nvPicPr>
          <p:cNvPr id="25" name="图片 24" descr="徽标&#10;&#10;AI 生成的内容可能不正确。"/>
          <p:cNvPicPr>
            <a:picLocks noChangeAspect="1"/>
          </p:cNvPicPr>
          <p:nvPr/>
        </p:nvPicPr>
        <p:blipFill>
          <a:blip r:embed="rId4" cstate="print"/>
          <a:stretch>
            <a:fillRect/>
          </a:stretch>
        </p:blipFill>
        <p:spPr>
          <a:xfrm>
            <a:off x="6430670" y="1241176"/>
            <a:ext cx="576000" cy="576000"/>
          </a:xfrm>
          <a:prstGeom prst="rect">
            <a:avLst/>
          </a:prstGeom>
        </p:spPr>
      </p:pic>
      <p:pic>
        <p:nvPicPr>
          <p:cNvPr id="3" name="图片 2"/>
          <p:cNvPicPr/>
          <p:nvPr/>
        </p:nvPicPr>
        <p:blipFill>
          <a:blip r:embed="rId5"/>
          <a:stretch>
            <a:fillRect/>
          </a:stretch>
        </p:blipFill>
        <p:spPr>
          <a:xfrm>
            <a:off x="979491" y="1959695"/>
            <a:ext cx="2160000" cy="2880000"/>
          </a:xfrm>
          <a:prstGeom prst="rect">
            <a:avLst/>
          </a:prstGeom>
        </p:spPr>
      </p:pic>
      <p:pic>
        <p:nvPicPr>
          <p:cNvPr id="7" name="图片 6"/>
          <p:cNvPicPr>
            <a:picLocks noChangeAspect="1"/>
          </p:cNvPicPr>
          <p:nvPr/>
        </p:nvPicPr>
        <p:blipFill>
          <a:blip r:embed="rId6"/>
          <a:srcRect t="3356"/>
          <a:stretch>
            <a:fillRect/>
          </a:stretch>
        </p:blipFill>
        <p:spPr>
          <a:xfrm>
            <a:off x="3357914" y="1955183"/>
            <a:ext cx="2160000" cy="2880000"/>
          </a:xfrm>
          <a:prstGeom prst="rect">
            <a:avLst/>
          </a:prstGeom>
        </p:spPr>
      </p:pic>
      <p:sp>
        <p:nvSpPr>
          <p:cNvPr id="37" name="文本框 36"/>
          <p:cNvSpPr txBox="1"/>
          <p:nvPr/>
        </p:nvSpPr>
        <p:spPr>
          <a:xfrm>
            <a:off x="1664028" y="1329228"/>
            <a:ext cx="3251835" cy="423545"/>
          </a:xfrm>
          <a:prstGeom prst="rect">
            <a:avLst/>
          </a:prstGeom>
          <a:noFill/>
        </p:spPr>
        <p:txBody>
          <a:bodyPr wrap="square">
            <a:noAutofit/>
          </a:bodyPr>
          <a:lstStyle/>
          <a:p>
            <a:pPr>
              <a:spcBef>
                <a:spcPts val="300"/>
              </a:spcBef>
              <a:spcAft>
                <a:spcPts val="300"/>
              </a:spcAft>
            </a:pPr>
            <a:r>
              <a:rPr lang="zh-CN" altLang="en-US" sz="2400" b="1" dirty="0">
                <a:solidFill>
                  <a:schemeClr val="bg1"/>
                </a:solidFill>
              </a:rPr>
              <a:t> </a:t>
            </a:r>
            <a:r>
              <a:rPr lang="en-US" altLang="zh-CN" sz="2400" b="1" dirty="0">
                <a:solidFill>
                  <a:schemeClr val="bg1"/>
                </a:solidFill>
              </a:rPr>
              <a:t> </a:t>
            </a:r>
            <a:r>
              <a:rPr lang="zh-CN" altLang="en-US" sz="2400" b="1" dirty="0">
                <a:solidFill>
                  <a:schemeClr val="bg1"/>
                </a:solidFill>
              </a:rPr>
              <a:t>产品合作试用（</a:t>
            </a:r>
            <a:r>
              <a:rPr lang="en-US" altLang="zh-CN" sz="2400" b="1" dirty="0">
                <a:solidFill>
                  <a:schemeClr val="bg1"/>
                </a:solidFill>
              </a:rPr>
              <a:t>2</a:t>
            </a:r>
            <a:r>
              <a:rPr lang="zh-CN" altLang="en-US" sz="2400" b="1" dirty="0">
                <a:solidFill>
                  <a:schemeClr val="bg1"/>
                </a:solidFill>
              </a:rPr>
              <a:t>单位）</a:t>
            </a:r>
          </a:p>
        </p:txBody>
      </p:sp>
      <p:pic>
        <p:nvPicPr>
          <p:cNvPr id="11" name="图片 10"/>
          <p:cNvPicPr>
            <a:picLocks noChangeAspect="1"/>
          </p:cNvPicPr>
          <p:nvPr/>
        </p:nvPicPr>
        <p:blipFill>
          <a:blip r:embed="rId7"/>
          <a:stretch>
            <a:fillRect/>
          </a:stretch>
        </p:blipFill>
        <p:spPr>
          <a:xfrm>
            <a:off x="6732202" y="1966095"/>
            <a:ext cx="2160000" cy="2922000"/>
          </a:xfrm>
          <a:prstGeom prst="rect">
            <a:avLst/>
          </a:prstGeom>
        </p:spPr>
      </p:pic>
      <p:pic>
        <p:nvPicPr>
          <p:cNvPr id="12" name="图片 11"/>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a:xfrm>
            <a:off x="9067212" y="1985173"/>
            <a:ext cx="2160000" cy="2880000"/>
          </a:xfrm>
          <a:prstGeom prst="rect">
            <a:avLst/>
          </a:prstGeom>
          <a:noFill/>
          <a:ln>
            <a:noFill/>
          </a:ln>
          <a:effectLst>
            <a:softEdge rad="12700"/>
          </a:effectLst>
        </p:spPr>
      </p:pic>
      <p:sp>
        <p:nvSpPr>
          <p:cNvPr id="29" name="文本框 28"/>
          <p:cNvSpPr txBox="1"/>
          <p:nvPr/>
        </p:nvSpPr>
        <p:spPr>
          <a:xfrm>
            <a:off x="7404547" y="1349889"/>
            <a:ext cx="3251835" cy="423545"/>
          </a:xfrm>
          <a:prstGeom prst="rect">
            <a:avLst/>
          </a:prstGeom>
          <a:noFill/>
        </p:spPr>
        <p:txBody>
          <a:bodyPr wrap="square">
            <a:noAutofit/>
          </a:bodyPr>
          <a:lstStyle/>
          <a:p>
            <a:pPr>
              <a:spcBef>
                <a:spcPts val="300"/>
              </a:spcBef>
              <a:spcAft>
                <a:spcPts val="300"/>
              </a:spcAft>
            </a:pPr>
            <a:r>
              <a:rPr lang="zh-CN" altLang="en-US" sz="2400" b="1" dirty="0">
                <a:solidFill>
                  <a:schemeClr val="bg1"/>
                </a:solidFill>
              </a:rPr>
              <a:t> </a:t>
            </a:r>
            <a:r>
              <a:rPr lang="en-US" altLang="zh-CN" sz="2400" b="1" dirty="0">
                <a:solidFill>
                  <a:schemeClr val="bg1"/>
                </a:solidFill>
              </a:rPr>
              <a:t> </a:t>
            </a:r>
            <a:r>
              <a:rPr lang="zh-CN" altLang="en-US" sz="2400" b="1" dirty="0">
                <a:solidFill>
                  <a:schemeClr val="bg1"/>
                </a:solidFill>
              </a:rPr>
              <a:t>软件著作权授权（</a:t>
            </a:r>
            <a:r>
              <a:rPr lang="en-US" altLang="zh-CN" sz="2400" b="1" dirty="0">
                <a:solidFill>
                  <a:schemeClr val="bg1"/>
                </a:solidFill>
              </a:rPr>
              <a:t>2</a:t>
            </a:r>
            <a:r>
              <a:rPr lang="zh-CN" altLang="en-US" sz="2400" b="1" dirty="0">
                <a:solidFill>
                  <a:schemeClr val="bg1"/>
                </a:solidFill>
              </a:rPr>
              <a:t>项）</a:t>
            </a:r>
          </a:p>
        </p:txBody>
      </p:sp>
      <p:sp>
        <p:nvSpPr>
          <p:cNvPr id="22" name="文本框 21"/>
          <p:cNvSpPr txBox="1"/>
          <p:nvPr/>
        </p:nvSpPr>
        <p:spPr>
          <a:xfrm>
            <a:off x="809740" y="5138983"/>
            <a:ext cx="5184000" cy="646331"/>
          </a:xfrm>
          <a:prstGeom prst="rect">
            <a:avLst/>
          </a:prstGeom>
          <a:noFill/>
        </p:spPr>
        <p:txBody>
          <a:bodyPr wrap="square">
            <a:spAutoFit/>
          </a:bodyPr>
          <a:lstStyle/>
          <a:p>
            <a:r>
              <a:rPr lang="zh-CN" altLang="en-US" b="1" dirty="0">
                <a:solidFill>
                  <a:schemeClr val="bg1"/>
                </a:solidFill>
              </a:rPr>
              <a:t>浙江省温州中学：多学科客制化评估系统</a:t>
            </a:r>
            <a:endParaRPr lang="en-US" altLang="zh-CN" b="1" dirty="0">
              <a:solidFill>
                <a:schemeClr val="bg1"/>
              </a:solidFill>
            </a:endParaRPr>
          </a:p>
          <a:p>
            <a:r>
              <a:rPr lang="zh-CN" altLang="en-US" b="1" dirty="0">
                <a:solidFill>
                  <a:schemeClr val="bg1"/>
                </a:solidFill>
              </a:rPr>
              <a:t>宁波市宸卿小学：游戏化学习平台及评估系统</a:t>
            </a:r>
            <a:endParaRPr lang="en-US" altLang="zh-CN" b="1" dirty="0">
              <a:solidFill>
                <a:schemeClr val="bg1"/>
              </a:solidFill>
            </a:endParaRPr>
          </a:p>
        </p:txBody>
      </p:sp>
      <p:sp>
        <p:nvSpPr>
          <p:cNvPr id="23" name="文本框 22"/>
          <p:cNvSpPr txBox="1"/>
          <p:nvPr/>
        </p:nvSpPr>
        <p:spPr>
          <a:xfrm>
            <a:off x="6598253" y="5093928"/>
            <a:ext cx="5184000" cy="646331"/>
          </a:xfrm>
          <a:prstGeom prst="rect">
            <a:avLst/>
          </a:prstGeom>
          <a:noFill/>
        </p:spPr>
        <p:txBody>
          <a:bodyPr wrap="square">
            <a:spAutoFit/>
          </a:bodyPr>
          <a:lstStyle/>
          <a:p>
            <a:r>
              <a:rPr lang="en-US" altLang="zh-CN" b="1" dirty="0">
                <a:solidFill>
                  <a:schemeClr val="bg1"/>
                </a:solidFill>
              </a:rPr>
              <a:t>《</a:t>
            </a:r>
            <a:r>
              <a:rPr lang="zh-CN" altLang="en-US" b="1" dirty="0">
                <a:solidFill>
                  <a:schemeClr val="bg1"/>
                </a:solidFill>
              </a:rPr>
              <a:t>终身学伴</a:t>
            </a:r>
            <a:r>
              <a:rPr lang="en-US" altLang="zh-CN" b="1" dirty="0">
                <a:solidFill>
                  <a:schemeClr val="bg1"/>
                </a:solidFill>
              </a:rPr>
              <a:t>-</a:t>
            </a:r>
            <a:r>
              <a:rPr lang="zh-CN" altLang="en-US" b="1" dirty="0">
                <a:solidFill>
                  <a:schemeClr val="bg1"/>
                </a:solidFill>
              </a:rPr>
              <a:t>数字虚拟人合成平台</a:t>
            </a:r>
            <a:r>
              <a:rPr lang="en-US" altLang="zh-CN" b="1" dirty="0">
                <a:solidFill>
                  <a:schemeClr val="bg1"/>
                </a:solidFill>
              </a:rPr>
              <a:t>》25.9.28</a:t>
            </a:r>
          </a:p>
          <a:p>
            <a:r>
              <a:rPr lang="en-US" altLang="zh-CN" b="1" dirty="0">
                <a:solidFill>
                  <a:schemeClr val="bg1"/>
                </a:solidFill>
              </a:rPr>
              <a:t>《</a:t>
            </a:r>
            <a:r>
              <a:rPr lang="zh-CN" altLang="en-US" b="1" dirty="0">
                <a:solidFill>
                  <a:schemeClr val="bg1"/>
                </a:solidFill>
              </a:rPr>
              <a:t>面向深度伪造音视频的智能检测软件</a:t>
            </a:r>
            <a:r>
              <a:rPr lang="en-US" altLang="zh-CN" b="1" dirty="0">
                <a:solidFill>
                  <a:schemeClr val="bg1"/>
                </a:solidFill>
              </a:rPr>
              <a:t>》25.7.25</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72"/>
          <a:srcRect/>
          <a:stretch>
            <a:fillRect/>
          </a:stretch>
        </p:blipFill>
        <p:spPr>
          <a:xfrm>
            <a:off x="-6000" y="-1270"/>
            <a:ext cx="12204000" cy="6860540"/>
          </a:xfrm>
          <a:prstGeom prst="rect">
            <a:avLst/>
          </a:prstGeom>
        </p:spPr>
      </p:pic>
      <p:sp>
        <p:nvSpPr>
          <p:cNvPr id="161" name="矩形 160"/>
          <p:cNvSpPr/>
          <p:nvPr/>
        </p:nvSpPr>
        <p:spPr>
          <a:xfrm>
            <a:off x="-5715" y="-3810"/>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4" name="文本框 63"/>
          <p:cNvSpPr txBox="1"/>
          <p:nvPr/>
        </p:nvSpPr>
        <p:spPr>
          <a:xfrm>
            <a:off x="983615" y="254000"/>
            <a:ext cx="4524556" cy="584775"/>
          </a:xfrm>
          <a:prstGeom prst="rect">
            <a:avLst/>
          </a:prstGeom>
          <a:noFill/>
        </p:spPr>
        <p:txBody>
          <a:bodyPr wrap="square" rtlCol="0">
            <a:spAutoFit/>
          </a:bodyPr>
          <a:lstStyle/>
          <a:p>
            <a:pPr algn="l"/>
            <a:r>
              <a:rPr lang="zh-CN" altLang="en-US" sz="32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项目解决思路</a:t>
            </a:r>
            <a:endParaRPr lang="zh-CN" altLang="en-US" sz="3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p:txBody>
      </p:sp>
      <p:grpSp>
        <p:nvGrpSpPr>
          <p:cNvPr id="65" name="组合 64"/>
          <p:cNvGrpSpPr>
            <a:grpSpLocks noChangeAspect="1"/>
          </p:cNvGrpSpPr>
          <p:nvPr/>
        </p:nvGrpSpPr>
        <p:grpSpPr>
          <a:xfrm>
            <a:off x="29210" y="249555"/>
            <a:ext cx="863357" cy="610274"/>
            <a:chOff x="10598" y="2603"/>
            <a:chExt cx="1501" cy="1061"/>
          </a:xfrm>
        </p:grpSpPr>
        <p:sp>
          <p:nvSpPr>
            <p:cNvPr id="66" name="文本框 65"/>
            <p:cNvSpPr txBox="1"/>
            <p:nvPr/>
          </p:nvSpPr>
          <p:spPr>
            <a:xfrm>
              <a:off x="10598" y="2603"/>
              <a:ext cx="1501" cy="1015"/>
            </a:xfrm>
            <a:prstGeom prst="rect">
              <a:avLst/>
            </a:prstGeom>
            <a:noFill/>
          </p:spPr>
          <p:txBody>
            <a:bodyPr wrap="square" rtlCol="0">
              <a:spAutoFit/>
            </a:bodyPr>
            <a:lstStyle/>
            <a:p>
              <a:pPr algn="ctr"/>
              <a:r>
                <a:rPr lang="en-US" altLang="zh-CN" sz="3200" b="1" dirty="0">
                  <a:ln>
                    <a:noFill/>
                  </a:ln>
                  <a:solidFill>
                    <a:schemeClr val="bg1"/>
                  </a:solidFill>
                  <a:latin typeface="DingTalk Sans" panose="00020600040101000101" pitchFamily="18" charset="0"/>
                  <a:ea typeface="DingTalk Sans" panose="00020600040101000101" pitchFamily="18" charset="0"/>
                </a:rPr>
                <a:t>01</a:t>
              </a:r>
            </a:p>
          </p:txBody>
        </p:sp>
        <p:sp>
          <p:nvSpPr>
            <p:cNvPr id="67" name="椭圆 66"/>
            <p:cNvSpPr>
              <a:spLocks noChangeAspect="1"/>
            </p:cNvSpPr>
            <p:nvPr/>
          </p:nvSpPr>
          <p:spPr>
            <a:xfrm>
              <a:off x="10987" y="2757"/>
              <a:ext cx="968" cy="907"/>
            </a:xfrm>
            <a:prstGeom prst="ellipse">
              <a:avLst/>
            </a:prstGeom>
            <a:noFill/>
            <a:ln w="79375">
              <a:gradFill>
                <a:gsLst>
                  <a:gs pos="30000">
                    <a:srgbClr val="33DDF8">
                      <a:alpha val="0"/>
                    </a:srgbClr>
                  </a:gs>
                  <a:gs pos="100000">
                    <a:srgbClr val="33DDF8"/>
                  </a:gs>
                </a:gsLst>
                <a:lin ang="39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汉仪正圆 55简" panose="00020600040101010101" charset="-122"/>
                <a:ea typeface="汉仪正圆 55简" panose="00020600040101010101" charset="-122"/>
              </a:endParaRPr>
            </a:p>
          </p:txBody>
        </p:sp>
      </p:grpSp>
      <p:grpSp>
        <p:nvGrpSpPr>
          <p:cNvPr id="70" name="组合 69"/>
          <p:cNvGrpSpPr>
            <a:grpSpLocks noChangeAspect="1"/>
          </p:cNvGrpSpPr>
          <p:nvPr/>
        </p:nvGrpSpPr>
        <p:grpSpPr>
          <a:xfrm rot="5400000">
            <a:off x="10852471" y="149949"/>
            <a:ext cx="399822" cy="792000"/>
            <a:chOff x="17792" y="462"/>
            <a:chExt cx="680" cy="1347"/>
          </a:xfrm>
        </p:grpSpPr>
        <p:sp>
          <p:nvSpPr>
            <p:cNvPr id="71" name="燕尾形 7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72" name="燕尾形 7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73" name="燕尾形 72"/>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grpSp>
        <p:nvGrpSpPr>
          <p:cNvPr id="17" name="组合 16"/>
          <p:cNvGrpSpPr/>
          <p:nvPr>
            <p:custDataLst>
              <p:tags r:id="rId1"/>
            </p:custDataLst>
          </p:nvPr>
        </p:nvGrpSpPr>
        <p:grpSpPr>
          <a:xfrm>
            <a:off x="748370" y="3696327"/>
            <a:ext cx="2840394" cy="2265852"/>
            <a:chOff x="1854198" y="977900"/>
            <a:chExt cx="8483602" cy="4902206"/>
          </a:xfrm>
          <a:effectLst>
            <a:outerShdw blurRad="254000" algn="ctr" rotWithShape="0">
              <a:schemeClr val="accent1">
                <a:alpha val="70000"/>
              </a:schemeClr>
            </a:outerShdw>
          </a:effectLst>
        </p:grpSpPr>
        <p:sp>
          <p:nvSpPr>
            <p:cNvPr id="19" name="直角三角形 18"/>
            <p:cNvSpPr/>
            <p:nvPr>
              <p:custDataLst>
                <p:tags r:id="rId61"/>
              </p:custDataLst>
            </p:nvPr>
          </p:nvSpPr>
          <p:spPr>
            <a:xfrm rot="5400000">
              <a:off x="1854198" y="977900"/>
              <a:ext cx="144780" cy="144780"/>
            </a:xfrm>
            <a:prstGeom prst="rtTriangl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21" name="任意多边形: 形状 20"/>
            <p:cNvSpPr/>
            <p:nvPr>
              <p:custDataLst>
                <p:tags r:id="rId62"/>
              </p:custDataLst>
            </p:nvPr>
          </p:nvSpPr>
          <p:spPr>
            <a:xfrm>
              <a:off x="1854198" y="977901"/>
              <a:ext cx="8483592" cy="4902203"/>
            </a:xfrm>
            <a:custGeom>
              <a:avLst/>
              <a:gdLst>
                <a:gd name="connsiteX0" fmla="*/ 240502 w 8483600"/>
                <a:gd name="connsiteY0" fmla="*/ 0 h 4902200"/>
                <a:gd name="connsiteX1" fmla="*/ 3708375 w 8483600"/>
                <a:gd name="connsiteY1" fmla="*/ 0 h 4902200"/>
                <a:gd name="connsiteX2" fmla="*/ 3759729 w 8483600"/>
                <a:gd name="connsiteY2" fmla="*/ 56516 h 4902200"/>
                <a:gd name="connsiteX3" fmla="*/ 4723873 w 8483600"/>
                <a:gd name="connsiteY3" fmla="*/ 56516 h 4902200"/>
                <a:gd name="connsiteX4" fmla="*/ 4775228 w 8483600"/>
                <a:gd name="connsiteY4" fmla="*/ 0 h 4902200"/>
                <a:gd name="connsiteX5" fmla="*/ 8243098 w 8483600"/>
                <a:gd name="connsiteY5" fmla="*/ 0 h 4902200"/>
                <a:gd name="connsiteX6" fmla="*/ 8483600 w 8483600"/>
                <a:gd name="connsiteY6" fmla="*/ 240502 h 4902200"/>
                <a:gd name="connsiteX7" fmla="*/ 8483600 w 8483600"/>
                <a:gd name="connsiteY7" fmla="*/ 2864087 h 4902200"/>
                <a:gd name="connsiteX8" fmla="*/ 8370316 w 8483600"/>
                <a:gd name="connsiteY8" fmla="*/ 2890519 h 4902200"/>
                <a:gd name="connsiteX9" fmla="*/ 8370316 w 8483600"/>
                <a:gd name="connsiteY9" fmla="*/ 3660141 h 4902200"/>
                <a:gd name="connsiteX10" fmla="*/ 8483600 w 8483600"/>
                <a:gd name="connsiteY10" fmla="*/ 3686574 h 4902200"/>
                <a:gd name="connsiteX11" fmla="*/ 8483600 w 8483600"/>
                <a:gd name="connsiteY11" fmla="*/ 4902200 h 4902200"/>
                <a:gd name="connsiteX12" fmla="*/ 5032306 w 8483600"/>
                <a:gd name="connsiteY12" fmla="*/ 4902200 h 4902200"/>
                <a:gd name="connsiteX13" fmla="*/ 4789076 w 8483600"/>
                <a:gd name="connsiteY13" fmla="*/ 4658970 h 4902200"/>
                <a:gd name="connsiteX14" fmla="*/ 3694527 w 8483600"/>
                <a:gd name="connsiteY14" fmla="*/ 4658970 h 4902200"/>
                <a:gd name="connsiteX15" fmla="*/ 3451297 w 8483600"/>
                <a:gd name="connsiteY15" fmla="*/ 4902200 h 4902200"/>
                <a:gd name="connsiteX16" fmla="*/ 0 w 8483600"/>
                <a:gd name="connsiteY16" fmla="*/ 4902200 h 4902200"/>
                <a:gd name="connsiteX17" fmla="*/ 0 w 8483600"/>
                <a:gd name="connsiteY17" fmla="*/ 2147334 h 4902200"/>
                <a:gd name="connsiteX18" fmla="*/ 113284 w 8483600"/>
                <a:gd name="connsiteY18" fmla="*/ 2120901 h 4902200"/>
                <a:gd name="connsiteX19" fmla="*/ 113284 w 8483600"/>
                <a:gd name="connsiteY19" fmla="*/ 1351279 h 4902200"/>
                <a:gd name="connsiteX20" fmla="*/ 0 w 8483600"/>
                <a:gd name="connsiteY20" fmla="*/ 1324847 h 4902200"/>
                <a:gd name="connsiteX21" fmla="*/ 0 w 8483600"/>
                <a:gd name="connsiteY21" fmla="*/ 240502 h 490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483600" h="4902200">
                  <a:moveTo>
                    <a:pt x="240502" y="0"/>
                  </a:moveTo>
                  <a:lnTo>
                    <a:pt x="3708375" y="0"/>
                  </a:lnTo>
                  <a:lnTo>
                    <a:pt x="3759729" y="56516"/>
                  </a:lnTo>
                  <a:lnTo>
                    <a:pt x="4723873" y="56516"/>
                  </a:lnTo>
                  <a:lnTo>
                    <a:pt x="4775228" y="0"/>
                  </a:lnTo>
                  <a:lnTo>
                    <a:pt x="8243098" y="0"/>
                  </a:lnTo>
                  <a:lnTo>
                    <a:pt x="8483600" y="240502"/>
                  </a:lnTo>
                  <a:lnTo>
                    <a:pt x="8483600" y="2864087"/>
                  </a:lnTo>
                  <a:lnTo>
                    <a:pt x="8370316" y="2890519"/>
                  </a:lnTo>
                  <a:lnTo>
                    <a:pt x="8370316" y="3660141"/>
                  </a:lnTo>
                  <a:lnTo>
                    <a:pt x="8483600" y="3686574"/>
                  </a:lnTo>
                  <a:lnTo>
                    <a:pt x="8483600" y="4902200"/>
                  </a:lnTo>
                  <a:lnTo>
                    <a:pt x="5032306" y="4902200"/>
                  </a:lnTo>
                  <a:lnTo>
                    <a:pt x="4789076" y="4658970"/>
                  </a:lnTo>
                  <a:lnTo>
                    <a:pt x="3694527" y="4658970"/>
                  </a:lnTo>
                  <a:lnTo>
                    <a:pt x="3451297" y="4902200"/>
                  </a:lnTo>
                  <a:lnTo>
                    <a:pt x="0" y="4902200"/>
                  </a:lnTo>
                  <a:lnTo>
                    <a:pt x="0" y="2147334"/>
                  </a:lnTo>
                  <a:lnTo>
                    <a:pt x="113284" y="2120901"/>
                  </a:lnTo>
                  <a:lnTo>
                    <a:pt x="113284" y="1351279"/>
                  </a:lnTo>
                  <a:lnTo>
                    <a:pt x="0" y="1324847"/>
                  </a:lnTo>
                  <a:lnTo>
                    <a:pt x="0" y="240502"/>
                  </a:lnTo>
                  <a:close/>
                </a:path>
              </a:pathLst>
            </a:custGeom>
            <a:gradFill flip="none" rotWithShape="1">
              <a:gsLst>
                <a:gs pos="0">
                  <a:srgbClr val="00B0F0">
                    <a:alpha val="64000"/>
                  </a:srgbClr>
                </a:gs>
                <a:gs pos="48000">
                  <a:srgbClr val="00B0F0">
                    <a:alpha val="17000"/>
                  </a:srgbClr>
                </a:gs>
                <a:gs pos="100000">
                  <a:srgbClr val="00B0F0">
                    <a:alpha val="0"/>
                  </a:srgbClr>
                </a:gs>
              </a:gsLst>
              <a:path path="circle">
                <a:fillToRect l="50000" t="-80000" r="50000" b="180000"/>
              </a:path>
            </a:gradFill>
            <a:ln>
              <a:solidFill>
                <a:srgbClr val="00B0F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24" name="直角三角形 23"/>
            <p:cNvSpPr/>
            <p:nvPr>
              <p:custDataLst>
                <p:tags r:id="rId63"/>
              </p:custDataLst>
            </p:nvPr>
          </p:nvSpPr>
          <p:spPr>
            <a:xfrm rot="16200000" flipH="1">
              <a:off x="10193010" y="977900"/>
              <a:ext cx="144780" cy="144780"/>
            </a:xfrm>
            <a:prstGeom prst="rtTriangl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25" name="梯形 24"/>
            <p:cNvSpPr/>
            <p:nvPr>
              <p:custDataLst>
                <p:tags r:id="rId64"/>
              </p:custDataLst>
            </p:nvPr>
          </p:nvSpPr>
          <p:spPr>
            <a:xfrm rot="5400000">
              <a:off x="1521773" y="2680021"/>
              <a:ext cx="732790" cy="67940"/>
            </a:xfrm>
            <a:prstGeom prst="trapezoid">
              <a:avLst>
                <a:gd name="adj" fmla="val 23332"/>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26" name="梯形 25"/>
            <p:cNvSpPr/>
            <p:nvPr>
              <p:custDataLst>
                <p:tags r:id="rId65"/>
              </p:custDataLst>
            </p:nvPr>
          </p:nvSpPr>
          <p:spPr>
            <a:xfrm rot="16200000" flipH="1">
              <a:off x="9937425" y="4217550"/>
              <a:ext cx="732790" cy="67940"/>
            </a:xfrm>
            <a:prstGeom prst="trapezoid">
              <a:avLst>
                <a:gd name="adj" fmla="val 23332"/>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27" name="任意多边形: 形状 26"/>
            <p:cNvSpPr/>
            <p:nvPr>
              <p:custDataLst>
                <p:tags r:id="rId66"/>
              </p:custDataLst>
            </p:nvPr>
          </p:nvSpPr>
          <p:spPr>
            <a:xfrm>
              <a:off x="5374002" y="5680714"/>
              <a:ext cx="1443987" cy="199390"/>
            </a:xfrm>
            <a:custGeom>
              <a:avLst/>
              <a:gdLst>
                <a:gd name="connsiteX0" fmla="*/ 188346 w 1443988"/>
                <a:gd name="connsiteY0" fmla="*/ 0 h 199390"/>
                <a:gd name="connsiteX1" fmla="*/ 1255642 w 1443988"/>
                <a:gd name="connsiteY1" fmla="*/ 0 h 199390"/>
                <a:gd name="connsiteX2" fmla="*/ 1443988 w 1443988"/>
                <a:gd name="connsiteY2" fmla="*/ 199390 h 199390"/>
                <a:gd name="connsiteX3" fmla="*/ 1397375 w 1443988"/>
                <a:gd name="connsiteY3" fmla="*/ 199390 h 199390"/>
                <a:gd name="connsiteX4" fmla="*/ 1232782 w 1443988"/>
                <a:gd name="connsiteY4" fmla="*/ 25146 h 199390"/>
                <a:gd name="connsiteX5" fmla="*/ 211206 w 1443988"/>
                <a:gd name="connsiteY5" fmla="*/ 25146 h 199390"/>
                <a:gd name="connsiteX6" fmla="*/ 46613 w 1443988"/>
                <a:gd name="connsiteY6" fmla="*/ 199390 h 199390"/>
                <a:gd name="connsiteX7" fmla="*/ 0 w 1443988"/>
                <a:gd name="connsiteY7" fmla="*/ 199390 h 199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3988" h="199390">
                  <a:moveTo>
                    <a:pt x="188346" y="0"/>
                  </a:moveTo>
                  <a:lnTo>
                    <a:pt x="1255642" y="0"/>
                  </a:lnTo>
                  <a:lnTo>
                    <a:pt x="1443988" y="199390"/>
                  </a:lnTo>
                  <a:lnTo>
                    <a:pt x="1397375" y="199390"/>
                  </a:lnTo>
                  <a:lnTo>
                    <a:pt x="1232782" y="25146"/>
                  </a:lnTo>
                  <a:lnTo>
                    <a:pt x="211206" y="25146"/>
                  </a:lnTo>
                  <a:lnTo>
                    <a:pt x="46613" y="199390"/>
                  </a:lnTo>
                  <a:lnTo>
                    <a:pt x="0" y="199390"/>
                  </a:lnTo>
                  <a:close/>
                </a:path>
              </a:pathLst>
            </a:cu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28" name="梯形 27"/>
            <p:cNvSpPr/>
            <p:nvPr>
              <p:custDataLst>
                <p:tags r:id="rId67"/>
              </p:custDataLst>
            </p:nvPr>
          </p:nvSpPr>
          <p:spPr>
            <a:xfrm>
              <a:off x="5505446" y="5760724"/>
              <a:ext cx="1181097" cy="119379"/>
            </a:xfrm>
            <a:prstGeom prst="trapezoid">
              <a:avLst>
                <a:gd name="adj" fmla="val 90868"/>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29" name="半闭框 28"/>
            <p:cNvSpPr/>
            <p:nvPr>
              <p:custDataLst>
                <p:tags r:id="rId68"/>
              </p:custDataLst>
            </p:nvPr>
          </p:nvSpPr>
          <p:spPr>
            <a:xfrm rot="16200000">
              <a:off x="1854198" y="5509266"/>
              <a:ext cx="370840" cy="370840"/>
            </a:xfrm>
            <a:prstGeom prst="halfFrame">
              <a:avLst>
                <a:gd name="adj1" fmla="val 12801"/>
                <a:gd name="adj2" fmla="val 12134"/>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30" name="半闭框 29"/>
            <p:cNvSpPr/>
            <p:nvPr>
              <p:custDataLst>
                <p:tags r:id="rId69"/>
              </p:custDataLst>
            </p:nvPr>
          </p:nvSpPr>
          <p:spPr>
            <a:xfrm rot="5400000" flipH="1">
              <a:off x="9966960" y="5509261"/>
              <a:ext cx="370840" cy="370840"/>
            </a:xfrm>
            <a:prstGeom prst="halfFrame">
              <a:avLst>
                <a:gd name="adj1" fmla="val 12801"/>
                <a:gd name="adj2" fmla="val 12134"/>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grpSp>
      <p:sp>
        <p:nvSpPr>
          <p:cNvPr id="80" name="文本框 79"/>
          <p:cNvSpPr txBox="1"/>
          <p:nvPr>
            <p:custDataLst>
              <p:tags r:id="rId2"/>
            </p:custDataLst>
          </p:nvPr>
        </p:nvSpPr>
        <p:spPr>
          <a:xfrm flipH="1">
            <a:off x="981621" y="4585843"/>
            <a:ext cx="2454014" cy="1165768"/>
          </a:xfrm>
          <a:prstGeom prst="rect">
            <a:avLst/>
          </a:prstGeom>
          <a:noFill/>
        </p:spPr>
        <p:txBody>
          <a:bodyPr wrap="square" rtlCol="0">
            <a:spAutoFit/>
          </a:bodyPr>
          <a:lstStyle/>
          <a:p>
            <a:pPr marL="285750" indent="-285750" algn="l" fontAlgn="auto">
              <a:lnSpc>
                <a:spcPct val="150000"/>
              </a:lnSpc>
              <a:buFont typeface="Wingdings" panose="05000000000000000000" pitchFamily="2" charset="2"/>
              <a:buChar char="Ø"/>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音频情绪与事件感知</a:t>
            </a:r>
            <a:endPar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endParaRPr>
          </a:p>
          <a:p>
            <a:pPr marL="285750" indent="-285750" algn="l" fontAlgn="auto">
              <a:lnSpc>
                <a:spcPct val="150000"/>
              </a:lnSpc>
              <a:buFont typeface="Wingdings" panose="05000000000000000000" pitchFamily="2" charset="2"/>
              <a:buChar char="Ø"/>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图片、视频内容分析</a:t>
            </a:r>
            <a:endPar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endParaRPr>
          </a:p>
          <a:p>
            <a:pPr marL="285750" indent="-285750" algn="l" fontAlgn="auto">
              <a:lnSpc>
                <a:spcPct val="150000"/>
              </a:lnSpc>
              <a:buFont typeface="Wingdings" panose="05000000000000000000" pitchFamily="2" charset="2"/>
              <a:buChar char="Ø"/>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格式化文档提取工具</a:t>
            </a:r>
          </a:p>
        </p:txBody>
      </p:sp>
      <p:sp>
        <p:nvSpPr>
          <p:cNvPr id="83" name="文本框 82"/>
          <p:cNvSpPr txBox="1"/>
          <p:nvPr/>
        </p:nvSpPr>
        <p:spPr>
          <a:xfrm flipH="1">
            <a:off x="682347" y="998421"/>
            <a:ext cx="10904706" cy="1938020"/>
          </a:xfrm>
          <a:prstGeom prst="rect">
            <a:avLst/>
          </a:prstGeom>
          <a:noFill/>
        </p:spPr>
        <p:txBody>
          <a:bodyPr wrap="square" rtlCol="0">
            <a:spAutoFit/>
          </a:bodyPr>
          <a:lstStyle/>
          <a:p>
            <a:pPr algn="l" fontAlgn="auto">
              <a:lnSpc>
                <a:spcPct val="100000"/>
              </a:lnSpc>
            </a:pPr>
            <a:r>
              <a:rPr lang="zh-CN" altLang="en-US" sz="2000" dirty="0">
                <a:solidFill>
                  <a:schemeClr val="bg1"/>
                </a:solidFill>
                <a:latin typeface="钉钉进步体" panose="00020600040101010101" pitchFamily="18" charset="-122"/>
                <a:ea typeface="钉钉进步体" panose="00020600040101010101" pitchFamily="18" charset="-122"/>
                <a:sym typeface="+mn-ea"/>
              </a:rPr>
              <a:t>本项目以</a:t>
            </a:r>
            <a:r>
              <a:rPr lang="en-US" altLang="zh-CN" sz="2000" dirty="0">
                <a:solidFill>
                  <a:schemeClr val="bg1"/>
                </a:solidFill>
                <a:latin typeface="钉钉进步体" panose="00020600040101010101" pitchFamily="18" charset="-122"/>
                <a:ea typeface="钉钉进步体" panose="00020600040101010101" pitchFamily="18" charset="-122"/>
                <a:sym typeface="+mn-ea"/>
              </a:rPr>
              <a:t>“</a:t>
            </a:r>
            <a:r>
              <a:rPr lang="zh-CN" altLang="en-US" sz="2000" dirty="0">
                <a:solidFill>
                  <a:schemeClr val="bg1"/>
                </a:solidFill>
                <a:latin typeface="钉钉进步体" panose="00020600040101010101" pitchFamily="18" charset="-122"/>
                <a:ea typeface="钉钉进步体" panose="00020600040101010101" pitchFamily="18" charset="-122"/>
                <a:sym typeface="+mn-ea"/>
              </a:rPr>
              <a:t>守正创新</a:t>
            </a:r>
            <a:r>
              <a:rPr lang="en-US" altLang="zh-CN" sz="2000" dirty="0">
                <a:solidFill>
                  <a:schemeClr val="bg1"/>
                </a:solidFill>
                <a:latin typeface="钉钉进步体" panose="00020600040101010101" pitchFamily="18" charset="-122"/>
                <a:ea typeface="钉钉进步体" panose="00020600040101010101" pitchFamily="18" charset="-122"/>
                <a:sym typeface="+mn-ea"/>
              </a:rPr>
              <a:t>”</a:t>
            </a:r>
            <a:r>
              <a:rPr lang="zh-CN" altLang="en-US" sz="2000" dirty="0">
                <a:solidFill>
                  <a:schemeClr val="bg1"/>
                </a:solidFill>
                <a:latin typeface="钉钉进步体" panose="00020600040101010101" pitchFamily="18" charset="-122"/>
                <a:ea typeface="钉钉进步体" panose="00020600040101010101" pitchFamily="18" charset="-122"/>
                <a:sym typeface="+mn-ea"/>
              </a:rPr>
              <a:t>为核心理念，构建一个覆盖</a:t>
            </a:r>
            <a:r>
              <a:rPr lang="en-US" altLang="zh-CN" sz="2000" dirty="0">
                <a:solidFill>
                  <a:schemeClr val="bg1"/>
                </a:solidFill>
                <a:latin typeface="钉钉进步体" panose="00020600040101010101" pitchFamily="18" charset="-122"/>
                <a:ea typeface="钉钉进步体" panose="00020600040101010101" pitchFamily="18" charset="-122"/>
                <a:sym typeface="+mn-ea"/>
              </a:rPr>
              <a:t>“</a:t>
            </a:r>
            <a:r>
              <a:rPr lang="zh-CN" altLang="en-US" sz="2000" dirty="0">
                <a:solidFill>
                  <a:schemeClr val="bg1"/>
                </a:solidFill>
                <a:latin typeface="钉钉进步体" panose="00020600040101010101" pitchFamily="18" charset="-122"/>
                <a:ea typeface="钉钉进步体" panose="00020600040101010101" pitchFamily="18" charset="-122"/>
                <a:sym typeface="+mn-ea"/>
              </a:rPr>
              <a:t>内容生成</a:t>
            </a:r>
            <a:r>
              <a:rPr lang="en-US" altLang="zh-CN" sz="2000" dirty="0">
                <a:solidFill>
                  <a:schemeClr val="bg1"/>
                </a:solidFill>
                <a:latin typeface="钉钉进步体" panose="00020600040101010101" pitchFamily="18" charset="-122"/>
                <a:ea typeface="钉钉进步体" panose="00020600040101010101" pitchFamily="18" charset="-122"/>
                <a:sym typeface="+mn-ea"/>
              </a:rPr>
              <a:t>-</a:t>
            </a:r>
            <a:r>
              <a:rPr lang="zh-CN" altLang="en-US" sz="2000" dirty="0">
                <a:solidFill>
                  <a:schemeClr val="bg1"/>
                </a:solidFill>
                <a:latin typeface="钉钉进步体" panose="00020600040101010101" pitchFamily="18" charset="-122"/>
                <a:ea typeface="钉钉进步体" panose="00020600040101010101" pitchFamily="18" charset="-122"/>
                <a:sym typeface="+mn-ea"/>
              </a:rPr>
              <a:t>学习交互</a:t>
            </a:r>
            <a:r>
              <a:rPr lang="en-US" altLang="zh-CN" sz="2000" dirty="0">
                <a:solidFill>
                  <a:schemeClr val="bg1"/>
                </a:solidFill>
                <a:latin typeface="钉钉进步体" panose="00020600040101010101" pitchFamily="18" charset="-122"/>
                <a:ea typeface="钉钉进步体" panose="00020600040101010101" pitchFamily="18" charset="-122"/>
                <a:sym typeface="+mn-ea"/>
              </a:rPr>
              <a:t>-</a:t>
            </a:r>
            <a:r>
              <a:rPr lang="zh-CN" altLang="en-US" sz="2000" dirty="0">
                <a:solidFill>
                  <a:schemeClr val="bg1"/>
                </a:solidFill>
                <a:latin typeface="钉钉进步体" panose="00020600040101010101" pitchFamily="18" charset="-122"/>
                <a:ea typeface="钉钉进步体" panose="00020600040101010101" pitchFamily="18" charset="-122"/>
                <a:sym typeface="+mn-ea"/>
              </a:rPr>
              <a:t>效果评估</a:t>
            </a:r>
            <a:r>
              <a:rPr lang="en-US" altLang="zh-CN" sz="2000" dirty="0">
                <a:solidFill>
                  <a:schemeClr val="bg1"/>
                </a:solidFill>
                <a:latin typeface="钉钉进步体" panose="00020600040101010101" pitchFamily="18" charset="-122"/>
                <a:ea typeface="钉钉进步体" panose="00020600040101010101" pitchFamily="18" charset="-122"/>
                <a:sym typeface="+mn-ea"/>
              </a:rPr>
              <a:t>-</a:t>
            </a:r>
            <a:r>
              <a:rPr lang="zh-CN" altLang="en-US" sz="2000" dirty="0">
                <a:solidFill>
                  <a:schemeClr val="bg1"/>
                </a:solidFill>
                <a:latin typeface="钉钉进步体" panose="00020600040101010101" pitchFamily="18" charset="-122"/>
                <a:ea typeface="钉钉进步体" panose="00020600040101010101" pitchFamily="18" charset="-122"/>
                <a:sym typeface="+mn-ea"/>
              </a:rPr>
              <a:t>安全监管</a:t>
            </a:r>
            <a:r>
              <a:rPr lang="en-US" altLang="zh-CN" sz="2000" dirty="0">
                <a:solidFill>
                  <a:schemeClr val="bg1"/>
                </a:solidFill>
                <a:latin typeface="钉钉进步体" panose="00020600040101010101" pitchFamily="18" charset="-122"/>
                <a:ea typeface="钉钉进步体" panose="00020600040101010101" pitchFamily="18" charset="-122"/>
                <a:sym typeface="+mn-ea"/>
              </a:rPr>
              <a:t>”</a:t>
            </a:r>
            <a:r>
              <a:rPr lang="zh-CN" altLang="en-US" sz="2000" dirty="0">
                <a:solidFill>
                  <a:schemeClr val="bg1"/>
                </a:solidFill>
                <a:latin typeface="钉钉进步体" panose="00020600040101010101" pitchFamily="18" charset="-122"/>
                <a:ea typeface="钉钉进步体" panose="00020600040101010101" pitchFamily="18" charset="-122"/>
                <a:sym typeface="+mn-ea"/>
              </a:rPr>
              <a:t>全流程的智能化教育解决方案。我们通过多模态内容分析系统智能解析和生成教学素材，解决内容获取与适配的难题；通过实时数字人伴学系统提供情感化交互与即时答疑，破解学习过程中的孤独感与反馈延迟问题；通过游戏化激励与个性化评估系统动态调整学习路径并提供即时正向反馈，提升学习动力与效果；同时，依托深度伪造检测技术为整个学习环境提供安全可信的保障。最终形成一个既具备技术前瞻性，又兼顾教育实用性与伦理安全性的闭环学习支持生态。</a:t>
            </a:r>
          </a:p>
        </p:txBody>
      </p:sp>
      <p:grpSp>
        <p:nvGrpSpPr>
          <p:cNvPr id="32" name="组合 31"/>
          <p:cNvGrpSpPr/>
          <p:nvPr>
            <p:custDataLst>
              <p:tags r:id="rId3"/>
            </p:custDataLst>
          </p:nvPr>
        </p:nvGrpSpPr>
        <p:grpSpPr>
          <a:xfrm>
            <a:off x="1264153" y="3711693"/>
            <a:ext cx="2324610" cy="935109"/>
            <a:chOff x="1618572" y="3060947"/>
            <a:chExt cx="2324610" cy="875390"/>
          </a:xfrm>
        </p:grpSpPr>
        <p:grpSp>
          <p:nvGrpSpPr>
            <p:cNvPr id="9" name="图形 2"/>
            <p:cNvGrpSpPr/>
            <p:nvPr/>
          </p:nvGrpSpPr>
          <p:grpSpPr>
            <a:xfrm>
              <a:off x="1618572" y="3293665"/>
              <a:ext cx="2160000" cy="432000"/>
              <a:chOff x="6492955" y="785550"/>
              <a:chExt cx="5698751" cy="1216863"/>
            </a:xfrm>
          </p:grpSpPr>
          <p:sp>
            <p:nvSpPr>
              <p:cNvPr id="10" name="任意多边形: 形状 9"/>
              <p:cNvSpPr/>
              <p:nvPr>
                <p:custDataLst>
                  <p:tags r:id="rId56"/>
                </p:custDataLst>
              </p:nvPr>
            </p:nvSpPr>
            <p:spPr>
              <a:xfrm>
                <a:off x="6501134" y="785550"/>
                <a:ext cx="5678597" cy="1216863"/>
              </a:xfrm>
              <a:custGeom>
                <a:avLst/>
                <a:gdLst>
                  <a:gd name="connsiteX0" fmla="*/ 5564681 w 5678597"/>
                  <a:gd name="connsiteY0" fmla="*/ 1216863 h 1216863"/>
                  <a:gd name="connsiteX1" fmla="*/ 113917 w 5678597"/>
                  <a:gd name="connsiteY1" fmla="*/ 1216863 h 1216863"/>
                  <a:gd name="connsiteX2" fmla="*/ 0 w 5678597"/>
                  <a:gd name="connsiteY2" fmla="*/ 1102947 h 1216863"/>
                  <a:gd name="connsiteX3" fmla="*/ 0 w 5678597"/>
                  <a:gd name="connsiteY3" fmla="*/ 113917 h 1216863"/>
                  <a:gd name="connsiteX4" fmla="*/ 113917 w 5678597"/>
                  <a:gd name="connsiteY4" fmla="*/ 0 h 1216863"/>
                  <a:gd name="connsiteX5" fmla="*/ 5564681 w 5678597"/>
                  <a:gd name="connsiteY5" fmla="*/ 0 h 1216863"/>
                  <a:gd name="connsiteX6" fmla="*/ 5678598 w 5678597"/>
                  <a:gd name="connsiteY6" fmla="*/ 113917 h 1216863"/>
                  <a:gd name="connsiteX7" fmla="*/ 5678598 w 5678597"/>
                  <a:gd name="connsiteY7" fmla="*/ 1102655 h 1216863"/>
                  <a:gd name="connsiteX8" fmla="*/ 5564681 w 5678597"/>
                  <a:gd name="connsiteY8" fmla="*/ 1216863 h 1216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78597" h="1216863">
                    <a:moveTo>
                      <a:pt x="5564681" y="1216863"/>
                    </a:moveTo>
                    <a:lnTo>
                      <a:pt x="113917" y="1216863"/>
                    </a:lnTo>
                    <a:cubicBezTo>
                      <a:pt x="69518" y="1172465"/>
                      <a:pt x="44398" y="1147345"/>
                      <a:pt x="0" y="1102947"/>
                    </a:cubicBezTo>
                    <a:lnTo>
                      <a:pt x="0" y="113917"/>
                    </a:lnTo>
                    <a:cubicBezTo>
                      <a:pt x="44398" y="69518"/>
                      <a:pt x="69518" y="44398"/>
                      <a:pt x="113917" y="0"/>
                    </a:cubicBezTo>
                    <a:lnTo>
                      <a:pt x="5564681" y="0"/>
                    </a:lnTo>
                    <a:cubicBezTo>
                      <a:pt x="5609080" y="44398"/>
                      <a:pt x="5634200" y="69518"/>
                      <a:pt x="5678598" y="113917"/>
                    </a:cubicBezTo>
                    <a:lnTo>
                      <a:pt x="5678598" y="1102655"/>
                    </a:lnTo>
                    <a:cubicBezTo>
                      <a:pt x="5634200" y="1147345"/>
                      <a:pt x="5609080" y="1172465"/>
                      <a:pt x="5564681" y="1216863"/>
                    </a:cubicBezTo>
                    <a:close/>
                  </a:path>
                </a:pathLst>
              </a:custGeom>
              <a:solidFill>
                <a:srgbClr val="00B0F0">
                  <a:alpha val="21000"/>
                </a:srgbClr>
              </a:solidFill>
              <a:ln w="2921" cap="flat">
                <a:noFill/>
                <a:prstDash val="solid"/>
                <a:miter/>
              </a:ln>
            </p:spPr>
            <p:txBody>
              <a:bodyPr rtlCol="0" anchor="ctr"/>
              <a:lstStyle/>
              <a:p>
                <a:endParaRPr lang="zh-CN" altLang="en-US" dirty="0"/>
              </a:p>
            </p:txBody>
          </p:sp>
          <p:sp>
            <p:nvSpPr>
              <p:cNvPr id="11" name="任意多边形: 形状 10"/>
              <p:cNvSpPr/>
              <p:nvPr>
                <p:custDataLst>
                  <p:tags r:id="rId57"/>
                </p:custDataLst>
              </p:nvPr>
            </p:nvSpPr>
            <p:spPr>
              <a:xfrm>
                <a:off x="12131245" y="899466"/>
                <a:ext cx="57249" cy="994579"/>
              </a:xfrm>
              <a:custGeom>
                <a:avLst/>
                <a:gdLst>
                  <a:gd name="connsiteX0" fmla="*/ 52285 w 57249"/>
                  <a:gd name="connsiteY0" fmla="*/ 994580 h 994579"/>
                  <a:gd name="connsiteX1" fmla="*/ 34759 w 57249"/>
                  <a:gd name="connsiteY1" fmla="*/ 994580 h 994579"/>
                  <a:gd name="connsiteX2" fmla="*/ 34759 w 57249"/>
                  <a:gd name="connsiteY2" fmla="*/ 707452 h 994579"/>
                  <a:gd name="connsiteX3" fmla="*/ 0 w 57249"/>
                  <a:gd name="connsiteY3" fmla="*/ 672692 h 994579"/>
                  <a:gd name="connsiteX4" fmla="*/ 0 w 57249"/>
                  <a:gd name="connsiteY4" fmla="*/ 329190 h 994579"/>
                  <a:gd name="connsiteX5" fmla="*/ 39724 w 57249"/>
                  <a:gd name="connsiteY5" fmla="*/ 289465 h 994579"/>
                  <a:gd name="connsiteX6" fmla="*/ 39724 w 57249"/>
                  <a:gd name="connsiteY6" fmla="*/ 0 h 994579"/>
                  <a:gd name="connsiteX7" fmla="*/ 57249 w 57249"/>
                  <a:gd name="connsiteY7" fmla="*/ 0 h 994579"/>
                  <a:gd name="connsiteX8" fmla="*/ 57249 w 57249"/>
                  <a:gd name="connsiteY8" fmla="*/ 296767 h 994579"/>
                  <a:gd name="connsiteX9" fmla="*/ 17526 w 57249"/>
                  <a:gd name="connsiteY9" fmla="*/ 336492 h 994579"/>
                  <a:gd name="connsiteX10" fmla="*/ 17526 w 57249"/>
                  <a:gd name="connsiteY10" fmla="*/ 665390 h 994579"/>
                  <a:gd name="connsiteX11" fmla="*/ 52285 w 57249"/>
                  <a:gd name="connsiteY11" fmla="*/ 700149 h 994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249" h="994579">
                    <a:moveTo>
                      <a:pt x="52285" y="994580"/>
                    </a:moveTo>
                    <a:lnTo>
                      <a:pt x="34759" y="994580"/>
                    </a:lnTo>
                    <a:lnTo>
                      <a:pt x="34759" y="707452"/>
                    </a:lnTo>
                    <a:lnTo>
                      <a:pt x="0" y="672692"/>
                    </a:lnTo>
                    <a:lnTo>
                      <a:pt x="0" y="329190"/>
                    </a:lnTo>
                    <a:lnTo>
                      <a:pt x="39724" y="289465"/>
                    </a:lnTo>
                    <a:lnTo>
                      <a:pt x="39724" y="0"/>
                    </a:lnTo>
                    <a:lnTo>
                      <a:pt x="57249" y="0"/>
                    </a:lnTo>
                    <a:lnTo>
                      <a:pt x="57249" y="296767"/>
                    </a:lnTo>
                    <a:lnTo>
                      <a:pt x="17526" y="336492"/>
                    </a:lnTo>
                    <a:lnTo>
                      <a:pt x="17526" y="665390"/>
                    </a:lnTo>
                    <a:lnTo>
                      <a:pt x="52285" y="700149"/>
                    </a:lnTo>
                    <a:close/>
                  </a:path>
                </a:pathLst>
              </a:custGeom>
              <a:solidFill>
                <a:srgbClr val="00B0F0"/>
              </a:solidFill>
              <a:ln w="2921" cap="flat">
                <a:noFill/>
                <a:prstDash val="solid"/>
                <a:miter/>
              </a:ln>
            </p:spPr>
            <p:txBody>
              <a:bodyPr rtlCol="0" anchor="ctr"/>
              <a:lstStyle/>
              <a:p>
                <a:endParaRPr lang="zh-CN" altLang="en-US" dirty="0"/>
              </a:p>
            </p:txBody>
          </p:sp>
          <p:sp>
            <p:nvSpPr>
              <p:cNvPr id="12" name="任意多边形: 形状 11"/>
              <p:cNvSpPr/>
              <p:nvPr>
                <p:custDataLst>
                  <p:tags r:id="rId58"/>
                </p:custDataLst>
              </p:nvPr>
            </p:nvSpPr>
            <p:spPr>
              <a:xfrm>
                <a:off x="12170968" y="1223690"/>
                <a:ext cx="20738" cy="356062"/>
              </a:xfrm>
              <a:custGeom>
                <a:avLst/>
                <a:gdLst>
                  <a:gd name="connsiteX0" fmla="*/ 19571 w 20738"/>
                  <a:gd name="connsiteY0" fmla="*/ 0 h 356062"/>
                  <a:gd name="connsiteX1" fmla="*/ 0 w 20738"/>
                  <a:gd name="connsiteY1" fmla="*/ 19570 h 356062"/>
                  <a:gd name="connsiteX2" fmla="*/ 0 w 20738"/>
                  <a:gd name="connsiteY2" fmla="*/ 335324 h 356062"/>
                  <a:gd name="connsiteX3" fmla="*/ 20739 w 20738"/>
                  <a:gd name="connsiteY3" fmla="*/ 356062 h 356062"/>
                  <a:gd name="connsiteX4" fmla="*/ 19571 w 20738"/>
                  <a:gd name="connsiteY4" fmla="*/ 0 h 356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38" h="356062">
                    <a:moveTo>
                      <a:pt x="19571" y="0"/>
                    </a:moveTo>
                    <a:lnTo>
                      <a:pt x="0" y="19570"/>
                    </a:lnTo>
                    <a:cubicBezTo>
                      <a:pt x="0" y="19570"/>
                      <a:pt x="0" y="332987"/>
                      <a:pt x="0" y="335324"/>
                    </a:cubicBezTo>
                    <a:cubicBezTo>
                      <a:pt x="0" y="337953"/>
                      <a:pt x="20739" y="356062"/>
                      <a:pt x="20739" y="356062"/>
                    </a:cubicBezTo>
                    <a:lnTo>
                      <a:pt x="19571" y="0"/>
                    </a:lnTo>
                    <a:close/>
                  </a:path>
                </a:pathLst>
              </a:custGeom>
              <a:solidFill>
                <a:srgbClr val="00FFFF"/>
              </a:solidFill>
              <a:ln w="2921" cap="flat">
                <a:noFill/>
                <a:prstDash val="solid"/>
                <a:miter/>
              </a:ln>
            </p:spPr>
            <p:txBody>
              <a:bodyPr rtlCol="0" anchor="ctr"/>
              <a:lstStyle/>
              <a:p>
                <a:endParaRPr lang="zh-CN" altLang="en-US" dirty="0"/>
              </a:p>
            </p:txBody>
          </p:sp>
          <p:sp>
            <p:nvSpPr>
              <p:cNvPr id="13" name="任意多边形: 形状 12"/>
              <p:cNvSpPr/>
              <p:nvPr>
                <p:custDataLst>
                  <p:tags r:id="rId59"/>
                </p:custDataLst>
              </p:nvPr>
            </p:nvSpPr>
            <p:spPr>
              <a:xfrm>
                <a:off x="6496168" y="899466"/>
                <a:ext cx="57542" cy="994579"/>
              </a:xfrm>
              <a:custGeom>
                <a:avLst/>
                <a:gdLst>
                  <a:gd name="connsiteX0" fmla="*/ 5258 w 57542"/>
                  <a:gd name="connsiteY0" fmla="*/ 0 h 994579"/>
                  <a:gd name="connsiteX1" fmla="*/ 22783 w 57542"/>
                  <a:gd name="connsiteY1" fmla="*/ 0 h 994579"/>
                  <a:gd name="connsiteX2" fmla="*/ 22783 w 57542"/>
                  <a:gd name="connsiteY2" fmla="*/ 287128 h 994579"/>
                  <a:gd name="connsiteX3" fmla="*/ 57542 w 57542"/>
                  <a:gd name="connsiteY3" fmla="*/ 321888 h 994579"/>
                  <a:gd name="connsiteX4" fmla="*/ 57542 w 57542"/>
                  <a:gd name="connsiteY4" fmla="*/ 665390 h 994579"/>
                  <a:gd name="connsiteX5" fmla="*/ 17526 w 57542"/>
                  <a:gd name="connsiteY5" fmla="*/ 705115 h 994579"/>
                  <a:gd name="connsiteX6" fmla="*/ 17526 w 57542"/>
                  <a:gd name="connsiteY6" fmla="*/ 994580 h 994579"/>
                  <a:gd name="connsiteX7" fmla="*/ 0 w 57542"/>
                  <a:gd name="connsiteY7" fmla="*/ 994580 h 994579"/>
                  <a:gd name="connsiteX8" fmla="*/ 0 w 57542"/>
                  <a:gd name="connsiteY8" fmla="*/ 697812 h 994579"/>
                  <a:gd name="connsiteX9" fmla="*/ 40017 w 57542"/>
                  <a:gd name="connsiteY9" fmla="*/ 658088 h 994579"/>
                  <a:gd name="connsiteX10" fmla="*/ 40017 w 57542"/>
                  <a:gd name="connsiteY10" fmla="*/ 329190 h 994579"/>
                  <a:gd name="connsiteX11" fmla="*/ 5258 w 57542"/>
                  <a:gd name="connsiteY11" fmla="*/ 294431 h 994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542" h="994579">
                    <a:moveTo>
                      <a:pt x="5258" y="0"/>
                    </a:moveTo>
                    <a:lnTo>
                      <a:pt x="22783" y="0"/>
                    </a:lnTo>
                    <a:lnTo>
                      <a:pt x="22783" y="287128"/>
                    </a:lnTo>
                    <a:lnTo>
                      <a:pt x="57542" y="321888"/>
                    </a:lnTo>
                    <a:lnTo>
                      <a:pt x="57542" y="665390"/>
                    </a:lnTo>
                    <a:lnTo>
                      <a:pt x="17526" y="705115"/>
                    </a:lnTo>
                    <a:lnTo>
                      <a:pt x="17526" y="994580"/>
                    </a:lnTo>
                    <a:lnTo>
                      <a:pt x="0" y="994580"/>
                    </a:lnTo>
                    <a:lnTo>
                      <a:pt x="0" y="697812"/>
                    </a:lnTo>
                    <a:lnTo>
                      <a:pt x="40017" y="658088"/>
                    </a:lnTo>
                    <a:lnTo>
                      <a:pt x="40017" y="329190"/>
                    </a:lnTo>
                    <a:lnTo>
                      <a:pt x="5258" y="294431"/>
                    </a:lnTo>
                    <a:close/>
                  </a:path>
                </a:pathLst>
              </a:custGeom>
              <a:solidFill>
                <a:srgbClr val="00B0F0"/>
              </a:solidFill>
              <a:ln w="2921" cap="flat">
                <a:noFill/>
                <a:prstDash val="solid"/>
                <a:miter/>
              </a:ln>
            </p:spPr>
            <p:txBody>
              <a:bodyPr rtlCol="0" anchor="ctr"/>
              <a:lstStyle/>
              <a:p>
                <a:endParaRPr lang="zh-CN" altLang="en-US" dirty="0"/>
              </a:p>
            </p:txBody>
          </p:sp>
          <p:sp>
            <p:nvSpPr>
              <p:cNvPr id="14" name="任意多边形: 形状 13"/>
              <p:cNvSpPr/>
              <p:nvPr>
                <p:custDataLst>
                  <p:tags r:id="rId60"/>
                </p:custDataLst>
              </p:nvPr>
            </p:nvSpPr>
            <p:spPr>
              <a:xfrm>
                <a:off x="6492955" y="1213759"/>
                <a:ext cx="20738" cy="356062"/>
              </a:xfrm>
              <a:custGeom>
                <a:avLst/>
                <a:gdLst>
                  <a:gd name="connsiteX0" fmla="*/ 1169 w 20738"/>
                  <a:gd name="connsiteY0" fmla="*/ 356062 h 356062"/>
                  <a:gd name="connsiteX1" fmla="*/ 20739 w 20738"/>
                  <a:gd name="connsiteY1" fmla="*/ 336492 h 356062"/>
                  <a:gd name="connsiteX2" fmla="*/ 20739 w 20738"/>
                  <a:gd name="connsiteY2" fmla="*/ 20739 h 356062"/>
                  <a:gd name="connsiteX3" fmla="*/ 0 w 20738"/>
                  <a:gd name="connsiteY3" fmla="*/ 0 h 356062"/>
                  <a:gd name="connsiteX4" fmla="*/ 1169 w 20738"/>
                  <a:gd name="connsiteY4" fmla="*/ 356062 h 356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38" h="356062">
                    <a:moveTo>
                      <a:pt x="1169" y="356062"/>
                    </a:moveTo>
                    <a:lnTo>
                      <a:pt x="20739" y="336492"/>
                    </a:lnTo>
                    <a:cubicBezTo>
                      <a:pt x="20739" y="336492"/>
                      <a:pt x="20739" y="23075"/>
                      <a:pt x="20739" y="20739"/>
                    </a:cubicBezTo>
                    <a:cubicBezTo>
                      <a:pt x="20739" y="18110"/>
                      <a:pt x="0" y="0"/>
                      <a:pt x="0" y="0"/>
                    </a:cubicBezTo>
                    <a:lnTo>
                      <a:pt x="1169" y="356062"/>
                    </a:lnTo>
                    <a:close/>
                  </a:path>
                </a:pathLst>
              </a:custGeom>
              <a:solidFill>
                <a:srgbClr val="00FFFF"/>
              </a:solidFill>
              <a:ln w="2921" cap="flat">
                <a:noFill/>
                <a:prstDash val="solid"/>
                <a:miter/>
              </a:ln>
            </p:spPr>
            <p:txBody>
              <a:bodyPr rtlCol="0" anchor="ctr"/>
              <a:lstStyle/>
              <a:p>
                <a:endParaRPr lang="zh-CN" altLang="en-US" dirty="0"/>
              </a:p>
            </p:txBody>
          </p:sp>
        </p:grpSp>
        <p:pic>
          <p:nvPicPr>
            <p:cNvPr id="16" name="图片 15" descr="黑暗中的光&#10;&#10;描述已自动生成"/>
            <p:cNvPicPr>
              <a:picLocks noChangeAspect="1"/>
            </p:cNvPicPr>
            <p:nvPr>
              <p:custDataLst>
                <p:tags r:id="rId54"/>
              </p:custDataLst>
            </p:nvPr>
          </p:nvPicPr>
          <p:blipFill rotWithShape="1">
            <a:blip r:embed="rId73" cstate="print"/>
            <a:srcRect t="-21218"/>
            <a:stretch>
              <a:fillRect/>
            </a:stretch>
          </p:blipFill>
          <p:spPr>
            <a:xfrm rot="10800000">
              <a:off x="1992237" y="3542595"/>
              <a:ext cx="1797443" cy="393742"/>
            </a:xfrm>
            <a:prstGeom prst="rect">
              <a:avLst/>
            </a:prstGeom>
          </p:spPr>
        </p:pic>
        <p:pic>
          <p:nvPicPr>
            <p:cNvPr id="15" name="图片 14" descr="黑暗中的光&#10;&#10;描述已自动生成"/>
            <p:cNvPicPr>
              <a:picLocks noChangeAspect="1"/>
            </p:cNvPicPr>
            <p:nvPr>
              <p:custDataLst>
                <p:tags r:id="rId55"/>
              </p:custDataLst>
            </p:nvPr>
          </p:nvPicPr>
          <p:blipFill rotWithShape="1">
            <a:blip r:embed="rId73" cstate="print"/>
            <a:srcRect t="-21218"/>
            <a:stretch>
              <a:fillRect/>
            </a:stretch>
          </p:blipFill>
          <p:spPr>
            <a:xfrm>
              <a:off x="2145739" y="3060947"/>
              <a:ext cx="1797443" cy="393742"/>
            </a:xfrm>
            <a:prstGeom prst="rect">
              <a:avLst/>
            </a:prstGeom>
          </p:spPr>
        </p:pic>
      </p:grpSp>
      <p:sp>
        <p:nvSpPr>
          <p:cNvPr id="90" name="椭圆 89"/>
          <p:cNvSpPr/>
          <p:nvPr>
            <p:custDataLst>
              <p:tags r:id="rId4"/>
            </p:custDataLst>
          </p:nvPr>
        </p:nvSpPr>
        <p:spPr>
          <a:xfrm>
            <a:off x="898254" y="3829557"/>
            <a:ext cx="756256" cy="756892"/>
          </a:xfrm>
          <a:prstGeom prst="ellipse">
            <a:avLst/>
          </a:prstGeom>
          <a:gradFill>
            <a:gsLst>
              <a:gs pos="100000">
                <a:srgbClr val="3D6AFD"/>
              </a:gs>
              <a:gs pos="87000">
                <a:srgbClr val="2BB6CD"/>
              </a:gs>
              <a:gs pos="0">
                <a:srgbClr val="4D76D7"/>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a:ea typeface="汉仪正圆 55简" panose="00020600040101010101" charset="-122"/>
            </a:endParaRPr>
          </a:p>
        </p:txBody>
      </p:sp>
      <p:pic>
        <p:nvPicPr>
          <p:cNvPr id="3" name="图形 2" descr="放大镜 纯色填充"/>
          <p:cNvPicPr>
            <a:picLocks noChangeAspect="1"/>
          </p:cNvPicPr>
          <p:nvPr>
            <p:custDataLst>
              <p:tags r:id="rId5"/>
            </p:custDataLst>
          </p:nvPr>
        </p:nvPicPr>
        <p:blipFill>
          <a:blip r:embed="rId74">
            <a:extLst>
              <a:ext uri="{96DAC541-7B7A-43D3-8B79-37D633B846F1}">
                <asvg:svgBlip xmlns:asvg="http://schemas.microsoft.com/office/drawing/2016/SVG/main" r:embed="rId75"/>
              </a:ext>
            </a:extLst>
          </a:blip>
          <a:stretch>
            <a:fillRect/>
          </a:stretch>
        </p:blipFill>
        <p:spPr>
          <a:xfrm>
            <a:off x="968675" y="3934837"/>
            <a:ext cx="576000" cy="576000"/>
          </a:xfrm>
          <a:prstGeom prst="rect">
            <a:avLst/>
          </a:prstGeom>
        </p:spPr>
      </p:pic>
      <p:sp>
        <p:nvSpPr>
          <p:cNvPr id="31" name="文本框 30"/>
          <p:cNvSpPr txBox="1"/>
          <p:nvPr>
            <p:custDataLst>
              <p:tags r:id="rId6"/>
            </p:custDataLst>
          </p:nvPr>
        </p:nvSpPr>
        <p:spPr>
          <a:xfrm>
            <a:off x="1800825" y="3967673"/>
            <a:ext cx="1440769" cy="430887"/>
          </a:xfrm>
          <a:prstGeom prst="rect">
            <a:avLst/>
          </a:prstGeom>
          <a:noFill/>
        </p:spPr>
        <p:txBody>
          <a:bodyPr wrap="square" rtlCol="0">
            <a:spAutoFit/>
          </a:bodyPr>
          <a:lstStyle/>
          <a:p>
            <a:pPr algn="ctr"/>
            <a:r>
              <a:rPr lang="zh-CN" altLang="en-US" sz="2200" dirty="0">
                <a:solidFill>
                  <a:schemeClr val="bg1"/>
                </a:solidFill>
                <a:latin typeface="方正仿宋_GB2312" panose="02000000000000000000" charset="-122"/>
                <a:ea typeface="方正仿宋_GB2312" panose="02000000000000000000" charset="-122"/>
                <a:cs typeface="方正仿宋_GB2312" panose="02000000000000000000" charset="-122"/>
              </a:rPr>
              <a:t>数字伴学</a:t>
            </a:r>
          </a:p>
        </p:txBody>
      </p:sp>
      <p:sp>
        <p:nvSpPr>
          <p:cNvPr id="33" name="图形 27"/>
          <p:cNvSpPr/>
          <p:nvPr>
            <p:custDataLst>
              <p:tags r:id="rId7"/>
            </p:custDataLst>
          </p:nvPr>
        </p:nvSpPr>
        <p:spPr>
          <a:xfrm rot="16200000" flipV="1">
            <a:off x="3795806" y="4231989"/>
            <a:ext cx="540000" cy="1260000"/>
          </a:xfrm>
          <a:custGeom>
            <a:avLst/>
            <a:gdLst>
              <a:gd name="connsiteX0" fmla="*/ 625221 w 625220"/>
              <a:gd name="connsiteY0" fmla="*/ 728377 h 728376"/>
              <a:gd name="connsiteX1" fmla="*/ 441008 w 625220"/>
              <a:gd name="connsiteY1" fmla="*/ 207645 h 728376"/>
              <a:gd name="connsiteX2" fmla="*/ 532067 w 625220"/>
              <a:gd name="connsiteY2" fmla="*/ 207645 h 728376"/>
              <a:gd name="connsiteX3" fmla="*/ 422339 w 625220"/>
              <a:gd name="connsiteY3" fmla="*/ 103823 h 728376"/>
              <a:gd name="connsiteX4" fmla="*/ 312611 w 625220"/>
              <a:gd name="connsiteY4" fmla="*/ 0 h 728376"/>
              <a:gd name="connsiteX5" fmla="*/ 202883 w 625220"/>
              <a:gd name="connsiteY5" fmla="*/ 103823 h 728376"/>
              <a:gd name="connsiteX6" fmla="*/ 93155 w 625220"/>
              <a:gd name="connsiteY6" fmla="*/ 207645 h 728376"/>
              <a:gd name="connsiteX7" fmla="*/ 184976 w 625220"/>
              <a:gd name="connsiteY7" fmla="*/ 207645 h 728376"/>
              <a:gd name="connsiteX8" fmla="*/ 0 w 625220"/>
              <a:gd name="connsiteY8" fmla="*/ 728377 h 728376"/>
              <a:gd name="connsiteX9" fmla="*/ 625221 w 625220"/>
              <a:gd name="connsiteY9" fmla="*/ 728377 h 728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5220" h="728376">
                <a:moveTo>
                  <a:pt x="625221" y="728377"/>
                </a:moveTo>
                <a:cubicBezTo>
                  <a:pt x="505682" y="564737"/>
                  <a:pt x="456819" y="311658"/>
                  <a:pt x="441008" y="207645"/>
                </a:cubicBezTo>
                <a:lnTo>
                  <a:pt x="532067" y="207645"/>
                </a:lnTo>
                <a:lnTo>
                  <a:pt x="422339" y="103823"/>
                </a:lnTo>
                <a:lnTo>
                  <a:pt x="312611" y="0"/>
                </a:lnTo>
                <a:lnTo>
                  <a:pt x="202883" y="103823"/>
                </a:lnTo>
                <a:lnTo>
                  <a:pt x="93155" y="207645"/>
                </a:lnTo>
                <a:lnTo>
                  <a:pt x="184976" y="207645"/>
                </a:lnTo>
                <a:cubicBezTo>
                  <a:pt x="170688" y="313087"/>
                  <a:pt x="124397" y="570929"/>
                  <a:pt x="0" y="728377"/>
                </a:cubicBezTo>
                <a:cubicBezTo>
                  <a:pt x="73914" y="728377"/>
                  <a:pt x="504444" y="728377"/>
                  <a:pt x="625221" y="728377"/>
                </a:cubicBezTo>
                <a:close/>
              </a:path>
            </a:pathLst>
          </a:custGeom>
          <a:gradFill flip="none" rotWithShape="1">
            <a:gsLst>
              <a:gs pos="40000">
                <a:srgbClr val="00B0F0">
                  <a:alpha val="34000"/>
                </a:srgbClr>
              </a:gs>
              <a:gs pos="0">
                <a:srgbClr val="323F4F">
                  <a:alpha val="0"/>
                </a:srgbClr>
              </a:gs>
              <a:gs pos="71866">
                <a:schemeClr val="accent1">
                  <a:alpha val="52000"/>
                </a:schemeClr>
              </a:gs>
              <a:gs pos="100000">
                <a:schemeClr val="accent1"/>
              </a:gs>
            </a:gsLst>
            <a:lin ang="16200000" scaled="1"/>
            <a:tileRect/>
          </a:gradFill>
          <a:ln w="6350" cap="flat">
            <a:gradFill>
              <a:gsLst>
                <a:gs pos="0">
                  <a:srgbClr val="00B0F0"/>
                </a:gs>
                <a:gs pos="100000">
                  <a:schemeClr val="accent1">
                    <a:lumMod val="30000"/>
                    <a:lumOff val="70000"/>
                    <a:alpha val="0"/>
                  </a:schemeClr>
                </a:gs>
              </a:gsLst>
              <a:lin ang="5400000" scaled="1"/>
            </a:gra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55" b="0" i="0" u="none" strike="noStrike" kern="0" cap="none" spc="0" normalizeH="0" baseline="0" noProof="0" dirty="0">
              <a:ln>
                <a:noFill/>
              </a:ln>
              <a:solidFill>
                <a:prstClr val="black"/>
              </a:solidFill>
              <a:effectLst/>
              <a:uLnTx/>
              <a:uFillTx/>
              <a:latin typeface="Arial" panose="020B0604020202020204"/>
              <a:ea typeface="汉仪雅酷黑W" panose="00020600040101010101" charset="-122"/>
              <a:cs typeface="+mn-cs"/>
            </a:endParaRPr>
          </a:p>
        </p:txBody>
      </p:sp>
      <p:grpSp>
        <p:nvGrpSpPr>
          <p:cNvPr id="141" name="组合 140"/>
          <p:cNvGrpSpPr/>
          <p:nvPr>
            <p:custDataLst>
              <p:tags r:id="rId8"/>
            </p:custDataLst>
          </p:nvPr>
        </p:nvGrpSpPr>
        <p:grpSpPr>
          <a:xfrm>
            <a:off x="4687142" y="3739816"/>
            <a:ext cx="2840394" cy="2222362"/>
            <a:chOff x="1854198" y="977900"/>
            <a:chExt cx="8483602" cy="4902206"/>
          </a:xfrm>
          <a:effectLst>
            <a:outerShdw blurRad="254000" algn="ctr" rotWithShape="0">
              <a:schemeClr val="accent1">
                <a:alpha val="70000"/>
              </a:schemeClr>
            </a:outerShdw>
          </a:effectLst>
        </p:grpSpPr>
        <p:sp>
          <p:nvSpPr>
            <p:cNvPr id="142" name="直角三角形 141"/>
            <p:cNvSpPr/>
            <p:nvPr>
              <p:custDataLst>
                <p:tags r:id="rId45"/>
              </p:custDataLst>
            </p:nvPr>
          </p:nvSpPr>
          <p:spPr>
            <a:xfrm rot="5400000">
              <a:off x="1854198" y="977900"/>
              <a:ext cx="144780" cy="144780"/>
            </a:xfrm>
            <a:prstGeom prst="rtTriangl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143" name="任意多边形: 形状 142"/>
            <p:cNvSpPr/>
            <p:nvPr>
              <p:custDataLst>
                <p:tags r:id="rId46"/>
              </p:custDataLst>
            </p:nvPr>
          </p:nvSpPr>
          <p:spPr>
            <a:xfrm>
              <a:off x="1854198" y="977901"/>
              <a:ext cx="8483592" cy="4902203"/>
            </a:xfrm>
            <a:custGeom>
              <a:avLst/>
              <a:gdLst>
                <a:gd name="connsiteX0" fmla="*/ 240502 w 8483600"/>
                <a:gd name="connsiteY0" fmla="*/ 0 h 4902200"/>
                <a:gd name="connsiteX1" fmla="*/ 3708375 w 8483600"/>
                <a:gd name="connsiteY1" fmla="*/ 0 h 4902200"/>
                <a:gd name="connsiteX2" fmla="*/ 3759729 w 8483600"/>
                <a:gd name="connsiteY2" fmla="*/ 56516 h 4902200"/>
                <a:gd name="connsiteX3" fmla="*/ 4723873 w 8483600"/>
                <a:gd name="connsiteY3" fmla="*/ 56516 h 4902200"/>
                <a:gd name="connsiteX4" fmla="*/ 4775228 w 8483600"/>
                <a:gd name="connsiteY4" fmla="*/ 0 h 4902200"/>
                <a:gd name="connsiteX5" fmla="*/ 8243098 w 8483600"/>
                <a:gd name="connsiteY5" fmla="*/ 0 h 4902200"/>
                <a:gd name="connsiteX6" fmla="*/ 8483600 w 8483600"/>
                <a:gd name="connsiteY6" fmla="*/ 240502 h 4902200"/>
                <a:gd name="connsiteX7" fmla="*/ 8483600 w 8483600"/>
                <a:gd name="connsiteY7" fmla="*/ 2864087 h 4902200"/>
                <a:gd name="connsiteX8" fmla="*/ 8370316 w 8483600"/>
                <a:gd name="connsiteY8" fmla="*/ 2890519 h 4902200"/>
                <a:gd name="connsiteX9" fmla="*/ 8370316 w 8483600"/>
                <a:gd name="connsiteY9" fmla="*/ 3660141 h 4902200"/>
                <a:gd name="connsiteX10" fmla="*/ 8483600 w 8483600"/>
                <a:gd name="connsiteY10" fmla="*/ 3686574 h 4902200"/>
                <a:gd name="connsiteX11" fmla="*/ 8483600 w 8483600"/>
                <a:gd name="connsiteY11" fmla="*/ 4902200 h 4902200"/>
                <a:gd name="connsiteX12" fmla="*/ 5032306 w 8483600"/>
                <a:gd name="connsiteY12" fmla="*/ 4902200 h 4902200"/>
                <a:gd name="connsiteX13" fmla="*/ 4789076 w 8483600"/>
                <a:gd name="connsiteY13" fmla="*/ 4658970 h 4902200"/>
                <a:gd name="connsiteX14" fmla="*/ 3694527 w 8483600"/>
                <a:gd name="connsiteY14" fmla="*/ 4658970 h 4902200"/>
                <a:gd name="connsiteX15" fmla="*/ 3451297 w 8483600"/>
                <a:gd name="connsiteY15" fmla="*/ 4902200 h 4902200"/>
                <a:gd name="connsiteX16" fmla="*/ 0 w 8483600"/>
                <a:gd name="connsiteY16" fmla="*/ 4902200 h 4902200"/>
                <a:gd name="connsiteX17" fmla="*/ 0 w 8483600"/>
                <a:gd name="connsiteY17" fmla="*/ 2147334 h 4902200"/>
                <a:gd name="connsiteX18" fmla="*/ 113284 w 8483600"/>
                <a:gd name="connsiteY18" fmla="*/ 2120901 h 4902200"/>
                <a:gd name="connsiteX19" fmla="*/ 113284 w 8483600"/>
                <a:gd name="connsiteY19" fmla="*/ 1351279 h 4902200"/>
                <a:gd name="connsiteX20" fmla="*/ 0 w 8483600"/>
                <a:gd name="connsiteY20" fmla="*/ 1324847 h 4902200"/>
                <a:gd name="connsiteX21" fmla="*/ 0 w 8483600"/>
                <a:gd name="connsiteY21" fmla="*/ 240502 h 490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483600" h="4902200">
                  <a:moveTo>
                    <a:pt x="240502" y="0"/>
                  </a:moveTo>
                  <a:lnTo>
                    <a:pt x="3708375" y="0"/>
                  </a:lnTo>
                  <a:lnTo>
                    <a:pt x="3759729" y="56516"/>
                  </a:lnTo>
                  <a:lnTo>
                    <a:pt x="4723873" y="56516"/>
                  </a:lnTo>
                  <a:lnTo>
                    <a:pt x="4775228" y="0"/>
                  </a:lnTo>
                  <a:lnTo>
                    <a:pt x="8243098" y="0"/>
                  </a:lnTo>
                  <a:lnTo>
                    <a:pt x="8483600" y="240502"/>
                  </a:lnTo>
                  <a:lnTo>
                    <a:pt x="8483600" y="2864087"/>
                  </a:lnTo>
                  <a:lnTo>
                    <a:pt x="8370316" y="2890519"/>
                  </a:lnTo>
                  <a:lnTo>
                    <a:pt x="8370316" y="3660141"/>
                  </a:lnTo>
                  <a:lnTo>
                    <a:pt x="8483600" y="3686574"/>
                  </a:lnTo>
                  <a:lnTo>
                    <a:pt x="8483600" y="4902200"/>
                  </a:lnTo>
                  <a:lnTo>
                    <a:pt x="5032306" y="4902200"/>
                  </a:lnTo>
                  <a:lnTo>
                    <a:pt x="4789076" y="4658970"/>
                  </a:lnTo>
                  <a:lnTo>
                    <a:pt x="3694527" y="4658970"/>
                  </a:lnTo>
                  <a:lnTo>
                    <a:pt x="3451297" y="4902200"/>
                  </a:lnTo>
                  <a:lnTo>
                    <a:pt x="0" y="4902200"/>
                  </a:lnTo>
                  <a:lnTo>
                    <a:pt x="0" y="2147334"/>
                  </a:lnTo>
                  <a:lnTo>
                    <a:pt x="113284" y="2120901"/>
                  </a:lnTo>
                  <a:lnTo>
                    <a:pt x="113284" y="1351279"/>
                  </a:lnTo>
                  <a:lnTo>
                    <a:pt x="0" y="1324847"/>
                  </a:lnTo>
                  <a:lnTo>
                    <a:pt x="0" y="240502"/>
                  </a:lnTo>
                  <a:close/>
                </a:path>
              </a:pathLst>
            </a:custGeom>
            <a:gradFill flip="none" rotWithShape="1">
              <a:gsLst>
                <a:gs pos="0">
                  <a:srgbClr val="00B0F0">
                    <a:alpha val="64000"/>
                  </a:srgbClr>
                </a:gs>
                <a:gs pos="48000">
                  <a:srgbClr val="00B0F0">
                    <a:alpha val="17000"/>
                  </a:srgbClr>
                </a:gs>
                <a:gs pos="100000">
                  <a:srgbClr val="00B0F0">
                    <a:alpha val="0"/>
                  </a:srgbClr>
                </a:gs>
              </a:gsLst>
              <a:path path="circle">
                <a:fillToRect l="50000" t="-80000" r="50000" b="180000"/>
              </a:path>
            </a:gradFill>
            <a:ln>
              <a:solidFill>
                <a:srgbClr val="00B0F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144" name="直角三角形 143"/>
            <p:cNvSpPr/>
            <p:nvPr>
              <p:custDataLst>
                <p:tags r:id="rId47"/>
              </p:custDataLst>
            </p:nvPr>
          </p:nvSpPr>
          <p:spPr>
            <a:xfrm rot="16200000" flipH="1">
              <a:off x="10193010" y="977900"/>
              <a:ext cx="144780" cy="144780"/>
            </a:xfrm>
            <a:prstGeom prst="rtTriangl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145" name="梯形 144"/>
            <p:cNvSpPr/>
            <p:nvPr>
              <p:custDataLst>
                <p:tags r:id="rId48"/>
              </p:custDataLst>
            </p:nvPr>
          </p:nvSpPr>
          <p:spPr>
            <a:xfrm rot="5400000">
              <a:off x="1521773" y="2680021"/>
              <a:ext cx="732790" cy="67940"/>
            </a:xfrm>
            <a:prstGeom prst="trapezoid">
              <a:avLst>
                <a:gd name="adj" fmla="val 23332"/>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146" name="梯形 145"/>
            <p:cNvSpPr/>
            <p:nvPr>
              <p:custDataLst>
                <p:tags r:id="rId49"/>
              </p:custDataLst>
            </p:nvPr>
          </p:nvSpPr>
          <p:spPr>
            <a:xfrm rot="16200000" flipH="1">
              <a:off x="9937425" y="4217550"/>
              <a:ext cx="732790" cy="67940"/>
            </a:xfrm>
            <a:prstGeom prst="trapezoid">
              <a:avLst>
                <a:gd name="adj" fmla="val 23332"/>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147" name="任意多边形: 形状 146"/>
            <p:cNvSpPr/>
            <p:nvPr>
              <p:custDataLst>
                <p:tags r:id="rId50"/>
              </p:custDataLst>
            </p:nvPr>
          </p:nvSpPr>
          <p:spPr>
            <a:xfrm>
              <a:off x="5374002" y="5680714"/>
              <a:ext cx="1443987" cy="199390"/>
            </a:xfrm>
            <a:custGeom>
              <a:avLst/>
              <a:gdLst>
                <a:gd name="connsiteX0" fmla="*/ 188346 w 1443988"/>
                <a:gd name="connsiteY0" fmla="*/ 0 h 199390"/>
                <a:gd name="connsiteX1" fmla="*/ 1255642 w 1443988"/>
                <a:gd name="connsiteY1" fmla="*/ 0 h 199390"/>
                <a:gd name="connsiteX2" fmla="*/ 1443988 w 1443988"/>
                <a:gd name="connsiteY2" fmla="*/ 199390 h 199390"/>
                <a:gd name="connsiteX3" fmla="*/ 1397375 w 1443988"/>
                <a:gd name="connsiteY3" fmla="*/ 199390 h 199390"/>
                <a:gd name="connsiteX4" fmla="*/ 1232782 w 1443988"/>
                <a:gd name="connsiteY4" fmla="*/ 25146 h 199390"/>
                <a:gd name="connsiteX5" fmla="*/ 211206 w 1443988"/>
                <a:gd name="connsiteY5" fmla="*/ 25146 h 199390"/>
                <a:gd name="connsiteX6" fmla="*/ 46613 w 1443988"/>
                <a:gd name="connsiteY6" fmla="*/ 199390 h 199390"/>
                <a:gd name="connsiteX7" fmla="*/ 0 w 1443988"/>
                <a:gd name="connsiteY7" fmla="*/ 199390 h 199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3988" h="199390">
                  <a:moveTo>
                    <a:pt x="188346" y="0"/>
                  </a:moveTo>
                  <a:lnTo>
                    <a:pt x="1255642" y="0"/>
                  </a:lnTo>
                  <a:lnTo>
                    <a:pt x="1443988" y="199390"/>
                  </a:lnTo>
                  <a:lnTo>
                    <a:pt x="1397375" y="199390"/>
                  </a:lnTo>
                  <a:lnTo>
                    <a:pt x="1232782" y="25146"/>
                  </a:lnTo>
                  <a:lnTo>
                    <a:pt x="211206" y="25146"/>
                  </a:lnTo>
                  <a:lnTo>
                    <a:pt x="46613" y="199390"/>
                  </a:lnTo>
                  <a:lnTo>
                    <a:pt x="0" y="199390"/>
                  </a:lnTo>
                  <a:close/>
                </a:path>
              </a:pathLst>
            </a:cu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148" name="梯形 147"/>
            <p:cNvSpPr/>
            <p:nvPr>
              <p:custDataLst>
                <p:tags r:id="rId51"/>
              </p:custDataLst>
            </p:nvPr>
          </p:nvSpPr>
          <p:spPr>
            <a:xfrm>
              <a:off x="5505446" y="5760724"/>
              <a:ext cx="1181097" cy="119379"/>
            </a:xfrm>
            <a:prstGeom prst="trapezoid">
              <a:avLst>
                <a:gd name="adj" fmla="val 90868"/>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149" name="半闭框 148"/>
            <p:cNvSpPr/>
            <p:nvPr>
              <p:custDataLst>
                <p:tags r:id="rId52"/>
              </p:custDataLst>
            </p:nvPr>
          </p:nvSpPr>
          <p:spPr>
            <a:xfrm rot="16200000">
              <a:off x="1854198" y="5509266"/>
              <a:ext cx="370840" cy="370840"/>
            </a:xfrm>
            <a:prstGeom prst="halfFrame">
              <a:avLst>
                <a:gd name="adj1" fmla="val 12801"/>
                <a:gd name="adj2" fmla="val 12134"/>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150" name="半闭框 149"/>
            <p:cNvSpPr/>
            <p:nvPr>
              <p:custDataLst>
                <p:tags r:id="rId53"/>
              </p:custDataLst>
            </p:nvPr>
          </p:nvSpPr>
          <p:spPr>
            <a:xfrm rot="5400000" flipH="1">
              <a:off x="9966960" y="5509261"/>
              <a:ext cx="370840" cy="370840"/>
            </a:xfrm>
            <a:prstGeom prst="halfFrame">
              <a:avLst>
                <a:gd name="adj1" fmla="val 12801"/>
                <a:gd name="adj2" fmla="val 12134"/>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grpSp>
      <p:sp>
        <p:nvSpPr>
          <p:cNvPr id="151" name="文本框 150"/>
          <p:cNvSpPr txBox="1"/>
          <p:nvPr>
            <p:custDataLst>
              <p:tags r:id="rId9"/>
            </p:custDataLst>
          </p:nvPr>
        </p:nvSpPr>
        <p:spPr>
          <a:xfrm flipH="1">
            <a:off x="4920393" y="4603932"/>
            <a:ext cx="2454014" cy="1165768"/>
          </a:xfrm>
          <a:prstGeom prst="rect">
            <a:avLst/>
          </a:prstGeom>
          <a:noFill/>
        </p:spPr>
        <p:txBody>
          <a:bodyPr wrap="square" rtlCol="0">
            <a:spAutoFit/>
          </a:bodyPr>
          <a:lstStyle/>
          <a:p>
            <a:pPr marL="285750" indent="-285750" algn="l" fontAlgn="auto">
              <a:lnSpc>
                <a:spcPct val="150000"/>
              </a:lnSpc>
              <a:buFont typeface="Wingdings" panose="05000000000000000000" pitchFamily="2" charset="2"/>
              <a:buChar char="Ø"/>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可控零样本语音克隆</a:t>
            </a:r>
            <a:endPar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endParaRPr>
          </a:p>
          <a:p>
            <a:pPr marL="285750" indent="-285750" algn="l" fontAlgn="auto">
              <a:lnSpc>
                <a:spcPct val="150000"/>
              </a:lnSpc>
              <a:buFont typeface="Wingdings" panose="05000000000000000000" pitchFamily="2" charset="2"/>
              <a:buChar char="Ø"/>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实时流式数字人合成</a:t>
            </a:r>
            <a:endPar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endParaRPr>
          </a:p>
          <a:p>
            <a:pPr marL="285750" indent="-285750" algn="l" fontAlgn="auto">
              <a:lnSpc>
                <a:spcPct val="150000"/>
              </a:lnSpc>
              <a:buFont typeface="Wingdings" panose="05000000000000000000" pitchFamily="2" charset="2"/>
              <a:buChar char="Ø"/>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音视频媒体推流服务</a:t>
            </a:r>
          </a:p>
        </p:txBody>
      </p:sp>
      <p:grpSp>
        <p:nvGrpSpPr>
          <p:cNvPr id="152" name="组合 151"/>
          <p:cNvGrpSpPr/>
          <p:nvPr>
            <p:custDataLst>
              <p:tags r:id="rId10"/>
            </p:custDataLst>
          </p:nvPr>
        </p:nvGrpSpPr>
        <p:grpSpPr>
          <a:xfrm>
            <a:off x="5202925" y="3755182"/>
            <a:ext cx="2324610" cy="935109"/>
            <a:chOff x="1618572" y="3060947"/>
            <a:chExt cx="2324610" cy="875390"/>
          </a:xfrm>
        </p:grpSpPr>
        <p:grpSp>
          <p:nvGrpSpPr>
            <p:cNvPr id="153" name="图形 2"/>
            <p:cNvGrpSpPr/>
            <p:nvPr/>
          </p:nvGrpSpPr>
          <p:grpSpPr>
            <a:xfrm>
              <a:off x="1618572" y="3293665"/>
              <a:ext cx="2160000" cy="432000"/>
              <a:chOff x="6492955" y="785550"/>
              <a:chExt cx="5698751" cy="1216863"/>
            </a:xfrm>
          </p:grpSpPr>
          <p:sp>
            <p:nvSpPr>
              <p:cNvPr id="156" name="任意多边形: 形状 155"/>
              <p:cNvSpPr/>
              <p:nvPr>
                <p:custDataLst>
                  <p:tags r:id="rId40"/>
                </p:custDataLst>
              </p:nvPr>
            </p:nvSpPr>
            <p:spPr>
              <a:xfrm>
                <a:off x="6501134" y="785550"/>
                <a:ext cx="5678597" cy="1216863"/>
              </a:xfrm>
              <a:custGeom>
                <a:avLst/>
                <a:gdLst>
                  <a:gd name="connsiteX0" fmla="*/ 5564681 w 5678597"/>
                  <a:gd name="connsiteY0" fmla="*/ 1216863 h 1216863"/>
                  <a:gd name="connsiteX1" fmla="*/ 113917 w 5678597"/>
                  <a:gd name="connsiteY1" fmla="*/ 1216863 h 1216863"/>
                  <a:gd name="connsiteX2" fmla="*/ 0 w 5678597"/>
                  <a:gd name="connsiteY2" fmla="*/ 1102947 h 1216863"/>
                  <a:gd name="connsiteX3" fmla="*/ 0 w 5678597"/>
                  <a:gd name="connsiteY3" fmla="*/ 113917 h 1216863"/>
                  <a:gd name="connsiteX4" fmla="*/ 113917 w 5678597"/>
                  <a:gd name="connsiteY4" fmla="*/ 0 h 1216863"/>
                  <a:gd name="connsiteX5" fmla="*/ 5564681 w 5678597"/>
                  <a:gd name="connsiteY5" fmla="*/ 0 h 1216863"/>
                  <a:gd name="connsiteX6" fmla="*/ 5678598 w 5678597"/>
                  <a:gd name="connsiteY6" fmla="*/ 113917 h 1216863"/>
                  <a:gd name="connsiteX7" fmla="*/ 5678598 w 5678597"/>
                  <a:gd name="connsiteY7" fmla="*/ 1102655 h 1216863"/>
                  <a:gd name="connsiteX8" fmla="*/ 5564681 w 5678597"/>
                  <a:gd name="connsiteY8" fmla="*/ 1216863 h 1216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78597" h="1216863">
                    <a:moveTo>
                      <a:pt x="5564681" y="1216863"/>
                    </a:moveTo>
                    <a:lnTo>
                      <a:pt x="113917" y="1216863"/>
                    </a:lnTo>
                    <a:cubicBezTo>
                      <a:pt x="69518" y="1172465"/>
                      <a:pt x="44398" y="1147345"/>
                      <a:pt x="0" y="1102947"/>
                    </a:cubicBezTo>
                    <a:lnTo>
                      <a:pt x="0" y="113917"/>
                    </a:lnTo>
                    <a:cubicBezTo>
                      <a:pt x="44398" y="69518"/>
                      <a:pt x="69518" y="44398"/>
                      <a:pt x="113917" y="0"/>
                    </a:cubicBezTo>
                    <a:lnTo>
                      <a:pt x="5564681" y="0"/>
                    </a:lnTo>
                    <a:cubicBezTo>
                      <a:pt x="5609080" y="44398"/>
                      <a:pt x="5634200" y="69518"/>
                      <a:pt x="5678598" y="113917"/>
                    </a:cubicBezTo>
                    <a:lnTo>
                      <a:pt x="5678598" y="1102655"/>
                    </a:lnTo>
                    <a:cubicBezTo>
                      <a:pt x="5634200" y="1147345"/>
                      <a:pt x="5609080" y="1172465"/>
                      <a:pt x="5564681" y="1216863"/>
                    </a:cubicBezTo>
                    <a:close/>
                  </a:path>
                </a:pathLst>
              </a:custGeom>
              <a:solidFill>
                <a:srgbClr val="00B0F0">
                  <a:alpha val="21000"/>
                </a:srgbClr>
              </a:solidFill>
              <a:ln w="2921" cap="flat">
                <a:noFill/>
                <a:prstDash val="solid"/>
                <a:miter/>
              </a:ln>
            </p:spPr>
            <p:txBody>
              <a:bodyPr rtlCol="0" anchor="ctr"/>
              <a:lstStyle/>
              <a:p>
                <a:endParaRPr lang="zh-CN" altLang="en-US" dirty="0"/>
              </a:p>
            </p:txBody>
          </p:sp>
          <p:sp>
            <p:nvSpPr>
              <p:cNvPr id="157" name="任意多边形: 形状 156"/>
              <p:cNvSpPr/>
              <p:nvPr>
                <p:custDataLst>
                  <p:tags r:id="rId41"/>
                </p:custDataLst>
              </p:nvPr>
            </p:nvSpPr>
            <p:spPr>
              <a:xfrm>
                <a:off x="12131245" y="899466"/>
                <a:ext cx="57249" cy="994579"/>
              </a:xfrm>
              <a:custGeom>
                <a:avLst/>
                <a:gdLst>
                  <a:gd name="connsiteX0" fmla="*/ 52285 w 57249"/>
                  <a:gd name="connsiteY0" fmla="*/ 994580 h 994579"/>
                  <a:gd name="connsiteX1" fmla="*/ 34759 w 57249"/>
                  <a:gd name="connsiteY1" fmla="*/ 994580 h 994579"/>
                  <a:gd name="connsiteX2" fmla="*/ 34759 w 57249"/>
                  <a:gd name="connsiteY2" fmla="*/ 707452 h 994579"/>
                  <a:gd name="connsiteX3" fmla="*/ 0 w 57249"/>
                  <a:gd name="connsiteY3" fmla="*/ 672692 h 994579"/>
                  <a:gd name="connsiteX4" fmla="*/ 0 w 57249"/>
                  <a:gd name="connsiteY4" fmla="*/ 329190 h 994579"/>
                  <a:gd name="connsiteX5" fmla="*/ 39724 w 57249"/>
                  <a:gd name="connsiteY5" fmla="*/ 289465 h 994579"/>
                  <a:gd name="connsiteX6" fmla="*/ 39724 w 57249"/>
                  <a:gd name="connsiteY6" fmla="*/ 0 h 994579"/>
                  <a:gd name="connsiteX7" fmla="*/ 57249 w 57249"/>
                  <a:gd name="connsiteY7" fmla="*/ 0 h 994579"/>
                  <a:gd name="connsiteX8" fmla="*/ 57249 w 57249"/>
                  <a:gd name="connsiteY8" fmla="*/ 296767 h 994579"/>
                  <a:gd name="connsiteX9" fmla="*/ 17526 w 57249"/>
                  <a:gd name="connsiteY9" fmla="*/ 336492 h 994579"/>
                  <a:gd name="connsiteX10" fmla="*/ 17526 w 57249"/>
                  <a:gd name="connsiteY10" fmla="*/ 665390 h 994579"/>
                  <a:gd name="connsiteX11" fmla="*/ 52285 w 57249"/>
                  <a:gd name="connsiteY11" fmla="*/ 700149 h 994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249" h="994579">
                    <a:moveTo>
                      <a:pt x="52285" y="994580"/>
                    </a:moveTo>
                    <a:lnTo>
                      <a:pt x="34759" y="994580"/>
                    </a:lnTo>
                    <a:lnTo>
                      <a:pt x="34759" y="707452"/>
                    </a:lnTo>
                    <a:lnTo>
                      <a:pt x="0" y="672692"/>
                    </a:lnTo>
                    <a:lnTo>
                      <a:pt x="0" y="329190"/>
                    </a:lnTo>
                    <a:lnTo>
                      <a:pt x="39724" y="289465"/>
                    </a:lnTo>
                    <a:lnTo>
                      <a:pt x="39724" y="0"/>
                    </a:lnTo>
                    <a:lnTo>
                      <a:pt x="57249" y="0"/>
                    </a:lnTo>
                    <a:lnTo>
                      <a:pt x="57249" y="296767"/>
                    </a:lnTo>
                    <a:lnTo>
                      <a:pt x="17526" y="336492"/>
                    </a:lnTo>
                    <a:lnTo>
                      <a:pt x="17526" y="665390"/>
                    </a:lnTo>
                    <a:lnTo>
                      <a:pt x="52285" y="700149"/>
                    </a:lnTo>
                    <a:close/>
                  </a:path>
                </a:pathLst>
              </a:custGeom>
              <a:solidFill>
                <a:srgbClr val="00B0F0"/>
              </a:solidFill>
              <a:ln w="2921" cap="flat">
                <a:noFill/>
                <a:prstDash val="solid"/>
                <a:miter/>
              </a:ln>
            </p:spPr>
            <p:txBody>
              <a:bodyPr rtlCol="0" anchor="ctr"/>
              <a:lstStyle/>
              <a:p>
                <a:endParaRPr lang="zh-CN" altLang="en-US" dirty="0"/>
              </a:p>
            </p:txBody>
          </p:sp>
          <p:sp>
            <p:nvSpPr>
              <p:cNvPr id="158" name="任意多边形: 形状 157"/>
              <p:cNvSpPr/>
              <p:nvPr>
                <p:custDataLst>
                  <p:tags r:id="rId42"/>
                </p:custDataLst>
              </p:nvPr>
            </p:nvSpPr>
            <p:spPr>
              <a:xfrm>
                <a:off x="12170968" y="1223690"/>
                <a:ext cx="20738" cy="356062"/>
              </a:xfrm>
              <a:custGeom>
                <a:avLst/>
                <a:gdLst>
                  <a:gd name="connsiteX0" fmla="*/ 19571 w 20738"/>
                  <a:gd name="connsiteY0" fmla="*/ 0 h 356062"/>
                  <a:gd name="connsiteX1" fmla="*/ 0 w 20738"/>
                  <a:gd name="connsiteY1" fmla="*/ 19570 h 356062"/>
                  <a:gd name="connsiteX2" fmla="*/ 0 w 20738"/>
                  <a:gd name="connsiteY2" fmla="*/ 335324 h 356062"/>
                  <a:gd name="connsiteX3" fmla="*/ 20739 w 20738"/>
                  <a:gd name="connsiteY3" fmla="*/ 356062 h 356062"/>
                  <a:gd name="connsiteX4" fmla="*/ 19571 w 20738"/>
                  <a:gd name="connsiteY4" fmla="*/ 0 h 356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38" h="356062">
                    <a:moveTo>
                      <a:pt x="19571" y="0"/>
                    </a:moveTo>
                    <a:lnTo>
                      <a:pt x="0" y="19570"/>
                    </a:lnTo>
                    <a:cubicBezTo>
                      <a:pt x="0" y="19570"/>
                      <a:pt x="0" y="332987"/>
                      <a:pt x="0" y="335324"/>
                    </a:cubicBezTo>
                    <a:cubicBezTo>
                      <a:pt x="0" y="337953"/>
                      <a:pt x="20739" y="356062"/>
                      <a:pt x="20739" y="356062"/>
                    </a:cubicBezTo>
                    <a:lnTo>
                      <a:pt x="19571" y="0"/>
                    </a:lnTo>
                    <a:close/>
                  </a:path>
                </a:pathLst>
              </a:custGeom>
              <a:solidFill>
                <a:srgbClr val="00FFFF"/>
              </a:solidFill>
              <a:ln w="2921" cap="flat">
                <a:noFill/>
                <a:prstDash val="solid"/>
                <a:miter/>
              </a:ln>
            </p:spPr>
            <p:txBody>
              <a:bodyPr rtlCol="0" anchor="ctr"/>
              <a:lstStyle/>
              <a:p>
                <a:endParaRPr lang="zh-CN" altLang="en-US" dirty="0"/>
              </a:p>
            </p:txBody>
          </p:sp>
          <p:sp>
            <p:nvSpPr>
              <p:cNvPr id="159" name="任意多边形: 形状 158"/>
              <p:cNvSpPr/>
              <p:nvPr>
                <p:custDataLst>
                  <p:tags r:id="rId43"/>
                </p:custDataLst>
              </p:nvPr>
            </p:nvSpPr>
            <p:spPr>
              <a:xfrm>
                <a:off x="6496168" y="899466"/>
                <a:ext cx="57542" cy="994579"/>
              </a:xfrm>
              <a:custGeom>
                <a:avLst/>
                <a:gdLst>
                  <a:gd name="connsiteX0" fmla="*/ 5258 w 57542"/>
                  <a:gd name="connsiteY0" fmla="*/ 0 h 994579"/>
                  <a:gd name="connsiteX1" fmla="*/ 22783 w 57542"/>
                  <a:gd name="connsiteY1" fmla="*/ 0 h 994579"/>
                  <a:gd name="connsiteX2" fmla="*/ 22783 w 57542"/>
                  <a:gd name="connsiteY2" fmla="*/ 287128 h 994579"/>
                  <a:gd name="connsiteX3" fmla="*/ 57542 w 57542"/>
                  <a:gd name="connsiteY3" fmla="*/ 321888 h 994579"/>
                  <a:gd name="connsiteX4" fmla="*/ 57542 w 57542"/>
                  <a:gd name="connsiteY4" fmla="*/ 665390 h 994579"/>
                  <a:gd name="connsiteX5" fmla="*/ 17526 w 57542"/>
                  <a:gd name="connsiteY5" fmla="*/ 705115 h 994579"/>
                  <a:gd name="connsiteX6" fmla="*/ 17526 w 57542"/>
                  <a:gd name="connsiteY6" fmla="*/ 994580 h 994579"/>
                  <a:gd name="connsiteX7" fmla="*/ 0 w 57542"/>
                  <a:gd name="connsiteY7" fmla="*/ 994580 h 994579"/>
                  <a:gd name="connsiteX8" fmla="*/ 0 w 57542"/>
                  <a:gd name="connsiteY8" fmla="*/ 697812 h 994579"/>
                  <a:gd name="connsiteX9" fmla="*/ 40017 w 57542"/>
                  <a:gd name="connsiteY9" fmla="*/ 658088 h 994579"/>
                  <a:gd name="connsiteX10" fmla="*/ 40017 w 57542"/>
                  <a:gd name="connsiteY10" fmla="*/ 329190 h 994579"/>
                  <a:gd name="connsiteX11" fmla="*/ 5258 w 57542"/>
                  <a:gd name="connsiteY11" fmla="*/ 294431 h 994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542" h="994579">
                    <a:moveTo>
                      <a:pt x="5258" y="0"/>
                    </a:moveTo>
                    <a:lnTo>
                      <a:pt x="22783" y="0"/>
                    </a:lnTo>
                    <a:lnTo>
                      <a:pt x="22783" y="287128"/>
                    </a:lnTo>
                    <a:lnTo>
                      <a:pt x="57542" y="321888"/>
                    </a:lnTo>
                    <a:lnTo>
                      <a:pt x="57542" y="665390"/>
                    </a:lnTo>
                    <a:lnTo>
                      <a:pt x="17526" y="705115"/>
                    </a:lnTo>
                    <a:lnTo>
                      <a:pt x="17526" y="994580"/>
                    </a:lnTo>
                    <a:lnTo>
                      <a:pt x="0" y="994580"/>
                    </a:lnTo>
                    <a:lnTo>
                      <a:pt x="0" y="697812"/>
                    </a:lnTo>
                    <a:lnTo>
                      <a:pt x="40017" y="658088"/>
                    </a:lnTo>
                    <a:lnTo>
                      <a:pt x="40017" y="329190"/>
                    </a:lnTo>
                    <a:lnTo>
                      <a:pt x="5258" y="294431"/>
                    </a:lnTo>
                    <a:close/>
                  </a:path>
                </a:pathLst>
              </a:custGeom>
              <a:solidFill>
                <a:srgbClr val="00B0F0"/>
              </a:solidFill>
              <a:ln w="2921" cap="flat">
                <a:noFill/>
                <a:prstDash val="solid"/>
                <a:miter/>
              </a:ln>
            </p:spPr>
            <p:txBody>
              <a:bodyPr rtlCol="0" anchor="ctr"/>
              <a:lstStyle/>
              <a:p>
                <a:endParaRPr lang="zh-CN" altLang="en-US" dirty="0"/>
              </a:p>
            </p:txBody>
          </p:sp>
          <p:sp>
            <p:nvSpPr>
              <p:cNvPr id="160" name="任意多边形: 形状 159"/>
              <p:cNvSpPr/>
              <p:nvPr>
                <p:custDataLst>
                  <p:tags r:id="rId44"/>
                </p:custDataLst>
              </p:nvPr>
            </p:nvSpPr>
            <p:spPr>
              <a:xfrm>
                <a:off x="6492955" y="1213759"/>
                <a:ext cx="20738" cy="356062"/>
              </a:xfrm>
              <a:custGeom>
                <a:avLst/>
                <a:gdLst>
                  <a:gd name="connsiteX0" fmla="*/ 1169 w 20738"/>
                  <a:gd name="connsiteY0" fmla="*/ 356062 h 356062"/>
                  <a:gd name="connsiteX1" fmla="*/ 20739 w 20738"/>
                  <a:gd name="connsiteY1" fmla="*/ 336492 h 356062"/>
                  <a:gd name="connsiteX2" fmla="*/ 20739 w 20738"/>
                  <a:gd name="connsiteY2" fmla="*/ 20739 h 356062"/>
                  <a:gd name="connsiteX3" fmla="*/ 0 w 20738"/>
                  <a:gd name="connsiteY3" fmla="*/ 0 h 356062"/>
                  <a:gd name="connsiteX4" fmla="*/ 1169 w 20738"/>
                  <a:gd name="connsiteY4" fmla="*/ 356062 h 356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38" h="356062">
                    <a:moveTo>
                      <a:pt x="1169" y="356062"/>
                    </a:moveTo>
                    <a:lnTo>
                      <a:pt x="20739" y="336492"/>
                    </a:lnTo>
                    <a:cubicBezTo>
                      <a:pt x="20739" y="336492"/>
                      <a:pt x="20739" y="23075"/>
                      <a:pt x="20739" y="20739"/>
                    </a:cubicBezTo>
                    <a:cubicBezTo>
                      <a:pt x="20739" y="18110"/>
                      <a:pt x="0" y="0"/>
                      <a:pt x="0" y="0"/>
                    </a:cubicBezTo>
                    <a:lnTo>
                      <a:pt x="1169" y="356062"/>
                    </a:lnTo>
                    <a:close/>
                  </a:path>
                </a:pathLst>
              </a:custGeom>
              <a:solidFill>
                <a:srgbClr val="00FFFF"/>
              </a:solidFill>
              <a:ln w="2921" cap="flat">
                <a:noFill/>
                <a:prstDash val="solid"/>
                <a:miter/>
              </a:ln>
            </p:spPr>
            <p:txBody>
              <a:bodyPr rtlCol="0" anchor="ctr"/>
              <a:lstStyle/>
              <a:p>
                <a:endParaRPr lang="zh-CN" altLang="en-US" dirty="0"/>
              </a:p>
            </p:txBody>
          </p:sp>
        </p:grpSp>
        <p:pic>
          <p:nvPicPr>
            <p:cNvPr id="154" name="图片 153" descr="黑暗中的光&#10;&#10;描述已自动生成"/>
            <p:cNvPicPr>
              <a:picLocks noChangeAspect="1"/>
            </p:cNvPicPr>
            <p:nvPr>
              <p:custDataLst>
                <p:tags r:id="rId38"/>
              </p:custDataLst>
            </p:nvPr>
          </p:nvPicPr>
          <p:blipFill rotWithShape="1">
            <a:blip r:embed="rId73" cstate="print"/>
            <a:srcRect t="-21218"/>
            <a:stretch>
              <a:fillRect/>
            </a:stretch>
          </p:blipFill>
          <p:spPr>
            <a:xfrm rot="10800000">
              <a:off x="1992237" y="3542595"/>
              <a:ext cx="1797443" cy="393742"/>
            </a:xfrm>
            <a:prstGeom prst="rect">
              <a:avLst/>
            </a:prstGeom>
          </p:spPr>
        </p:pic>
        <p:pic>
          <p:nvPicPr>
            <p:cNvPr id="155" name="图片 154" descr="黑暗中的光&#10;&#10;描述已自动生成"/>
            <p:cNvPicPr>
              <a:picLocks noChangeAspect="1"/>
            </p:cNvPicPr>
            <p:nvPr>
              <p:custDataLst>
                <p:tags r:id="rId39"/>
              </p:custDataLst>
            </p:nvPr>
          </p:nvPicPr>
          <p:blipFill rotWithShape="1">
            <a:blip r:embed="rId73" cstate="print"/>
            <a:srcRect t="-21218"/>
            <a:stretch>
              <a:fillRect/>
            </a:stretch>
          </p:blipFill>
          <p:spPr>
            <a:xfrm>
              <a:off x="2145739" y="3060947"/>
              <a:ext cx="1797443" cy="393742"/>
            </a:xfrm>
            <a:prstGeom prst="rect">
              <a:avLst/>
            </a:prstGeom>
          </p:spPr>
        </p:pic>
      </p:grpSp>
      <p:sp>
        <p:nvSpPr>
          <p:cNvPr id="162" name="椭圆 161"/>
          <p:cNvSpPr/>
          <p:nvPr>
            <p:custDataLst>
              <p:tags r:id="rId11"/>
            </p:custDataLst>
          </p:nvPr>
        </p:nvSpPr>
        <p:spPr>
          <a:xfrm>
            <a:off x="4837026" y="3873046"/>
            <a:ext cx="756256" cy="756892"/>
          </a:xfrm>
          <a:prstGeom prst="ellipse">
            <a:avLst/>
          </a:prstGeom>
          <a:gradFill>
            <a:gsLst>
              <a:gs pos="100000">
                <a:srgbClr val="3D6AFD"/>
              </a:gs>
              <a:gs pos="87000">
                <a:srgbClr val="2BB6CD"/>
              </a:gs>
              <a:gs pos="0">
                <a:srgbClr val="4D76D7"/>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a:ea typeface="汉仪正圆 55简" panose="00020600040101010101" charset="-122"/>
            </a:endParaRPr>
          </a:p>
        </p:txBody>
      </p:sp>
      <p:sp>
        <p:nvSpPr>
          <p:cNvPr id="164" name="文本框 163"/>
          <p:cNvSpPr txBox="1"/>
          <p:nvPr>
            <p:custDataLst>
              <p:tags r:id="rId12"/>
            </p:custDataLst>
          </p:nvPr>
        </p:nvSpPr>
        <p:spPr>
          <a:xfrm>
            <a:off x="5739597" y="4011162"/>
            <a:ext cx="1440769" cy="430887"/>
          </a:xfrm>
          <a:prstGeom prst="rect">
            <a:avLst/>
          </a:prstGeom>
          <a:noFill/>
        </p:spPr>
        <p:txBody>
          <a:bodyPr wrap="square" rtlCol="0">
            <a:spAutoFit/>
          </a:bodyPr>
          <a:lstStyle/>
          <a:p>
            <a:pPr algn="ctr"/>
            <a:r>
              <a:rPr lang="zh-CN" altLang="en-US" sz="2200" dirty="0">
                <a:solidFill>
                  <a:schemeClr val="bg1"/>
                </a:solidFill>
                <a:latin typeface="方正仿宋_GB2312" panose="02000000000000000000" charset="-122"/>
                <a:ea typeface="方正仿宋_GB2312" panose="02000000000000000000" charset="-122"/>
                <a:cs typeface="方正仿宋_GB2312" panose="02000000000000000000" charset="-122"/>
              </a:rPr>
              <a:t>媒体合成</a:t>
            </a:r>
          </a:p>
        </p:txBody>
      </p:sp>
      <p:pic>
        <p:nvPicPr>
          <p:cNvPr id="6" name="图形 5" descr="市场营销 纯色填充"/>
          <p:cNvPicPr>
            <a:picLocks noChangeAspect="1"/>
          </p:cNvPicPr>
          <p:nvPr>
            <p:custDataLst>
              <p:tags r:id="rId13"/>
            </p:custDataLst>
          </p:nvPr>
        </p:nvPicPr>
        <p:blipFill>
          <a:blip r:embed="rId76">
            <a:extLst>
              <a:ext uri="{96DAC541-7B7A-43D3-8B79-37D633B846F1}">
                <asvg:svgBlip xmlns:asvg="http://schemas.microsoft.com/office/drawing/2016/SVG/main" r:embed="rId77"/>
              </a:ext>
            </a:extLst>
          </a:blip>
          <a:stretch>
            <a:fillRect/>
          </a:stretch>
        </p:blipFill>
        <p:spPr>
          <a:xfrm>
            <a:off x="4933730" y="3960094"/>
            <a:ext cx="576000" cy="576000"/>
          </a:xfrm>
          <a:prstGeom prst="rect">
            <a:avLst/>
          </a:prstGeom>
        </p:spPr>
      </p:pic>
      <p:sp>
        <p:nvSpPr>
          <p:cNvPr id="165" name="图形 27"/>
          <p:cNvSpPr/>
          <p:nvPr>
            <p:custDataLst>
              <p:tags r:id="rId14"/>
            </p:custDataLst>
          </p:nvPr>
        </p:nvSpPr>
        <p:spPr>
          <a:xfrm rot="16200000" flipV="1">
            <a:off x="7710857" y="4220996"/>
            <a:ext cx="540000" cy="1260000"/>
          </a:xfrm>
          <a:custGeom>
            <a:avLst/>
            <a:gdLst>
              <a:gd name="connsiteX0" fmla="*/ 625221 w 625220"/>
              <a:gd name="connsiteY0" fmla="*/ 728377 h 728376"/>
              <a:gd name="connsiteX1" fmla="*/ 441008 w 625220"/>
              <a:gd name="connsiteY1" fmla="*/ 207645 h 728376"/>
              <a:gd name="connsiteX2" fmla="*/ 532067 w 625220"/>
              <a:gd name="connsiteY2" fmla="*/ 207645 h 728376"/>
              <a:gd name="connsiteX3" fmla="*/ 422339 w 625220"/>
              <a:gd name="connsiteY3" fmla="*/ 103823 h 728376"/>
              <a:gd name="connsiteX4" fmla="*/ 312611 w 625220"/>
              <a:gd name="connsiteY4" fmla="*/ 0 h 728376"/>
              <a:gd name="connsiteX5" fmla="*/ 202883 w 625220"/>
              <a:gd name="connsiteY5" fmla="*/ 103823 h 728376"/>
              <a:gd name="connsiteX6" fmla="*/ 93155 w 625220"/>
              <a:gd name="connsiteY6" fmla="*/ 207645 h 728376"/>
              <a:gd name="connsiteX7" fmla="*/ 184976 w 625220"/>
              <a:gd name="connsiteY7" fmla="*/ 207645 h 728376"/>
              <a:gd name="connsiteX8" fmla="*/ 0 w 625220"/>
              <a:gd name="connsiteY8" fmla="*/ 728377 h 728376"/>
              <a:gd name="connsiteX9" fmla="*/ 625221 w 625220"/>
              <a:gd name="connsiteY9" fmla="*/ 728377 h 728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5220" h="728376">
                <a:moveTo>
                  <a:pt x="625221" y="728377"/>
                </a:moveTo>
                <a:cubicBezTo>
                  <a:pt x="505682" y="564737"/>
                  <a:pt x="456819" y="311658"/>
                  <a:pt x="441008" y="207645"/>
                </a:cubicBezTo>
                <a:lnTo>
                  <a:pt x="532067" y="207645"/>
                </a:lnTo>
                <a:lnTo>
                  <a:pt x="422339" y="103823"/>
                </a:lnTo>
                <a:lnTo>
                  <a:pt x="312611" y="0"/>
                </a:lnTo>
                <a:lnTo>
                  <a:pt x="202883" y="103823"/>
                </a:lnTo>
                <a:lnTo>
                  <a:pt x="93155" y="207645"/>
                </a:lnTo>
                <a:lnTo>
                  <a:pt x="184976" y="207645"/>
                </a:lnTo>
                <a:cubicBezTo>
                  <a:pt x="170688" y="313087"/>
                  <a:pt x="124397" y="570929"/>
                  <a:pt x="0" y="728377"/>
                </a:cubicBezTo>
                <a:cubicBezTo>
                  <a:pt x="73914" y="728377"/>
                  <a:pt x="504444" y="728377"/>
                  <a:pt x="625221" y="728377"/>
                </a:cubicBezTo>
                <a:close/>
              </a:path>
            </a:pathLst>
          </a:custGeom>
          <a:gradFill flip="none" rotWithShape="1">
            <a:gsLst>
              <a:gs pos="40000">
                <a:srgbClr val="00B0F0">
                  <a:alpha val="34000"/>
                </a:srgbClr>
              </a:gs>
              <a:gs pos="0">
                <a:srgbClr val="323F4F">
                  <a:alpha val="0"/>
                </a:srgbClr>
              </a:gs>
              <a:gs pos="71866">
                <a:schemeClr val="accent1">
                  <a:alpha val="52000"/>
                </a:schemeClr>
              </a:gs>
              <a:gs pos="100000">
                <a:schemeClr val="accent1"/>
              </a:gs>
            </a:gsLst>
            <a:lin ang="16200000" scaled="1"/>
            <a:tileRect/>
          </a:gradFill>
          <a:ln w="6350" cap="flat">
            <a:gradFill>
              <a:gsLst>
                <a:gs pos="0">
                  <a:srgbClr val="00B0F0"/>
                </a:gs>
                <a:gs pos="100000">
                  <a:schemeClr val="accent1">
                    <a:lumMod val="30000"/>
                    <a:lumOff val="70000"/>
                    <a:alpha val="0"/>
                  </a:schemeClr>
                </a:gs>
              </a:gsLst>
              <a:lin ang="5400000" scaled="1"/>
            </a:gra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55" b="0" i="0" u="none" strike="noStrike" kern="0" cap="none" spc="0" normalizeH="0" baseline="0" noProof="0" dirty="0">
              <a:ln>
                <a:noFill/>
              </a:ln>
              <a:solidFill>
                <a:prstClr val="black"/>
              </a:solidFill>
              <a:effectLst/>
              <a:uLnTx/>
              <a:uFillTx/>
              <a:latin typeface="Arial" panose="020B0604020202020204"/>
              <a:ea typeface="汉仪雅酷黑W" panose="00020600040101010101" charset="-122"/>
              <a:cs typeface="+mn-cs"/>
            </a:endParaRPr>
          </a:p>
        </p:txBody>
      </p:sp>
      <p:grpSp>
        <p:nvGrpSpPr>
          <p:cNvPr id="166" name="组合 165"/>
          <p:cNvGrpSpPr/>
          <p:nvPr>
            <p:custDataLst>
              <p:tags r:id="rId15"/>
            </p:custDataLst>
          </p:nvPr>
        </p:nvGrpSpPr>
        <p:grpSpPr>
          <a:xfrm>
            <a:off x="8670069" y="3745381"/>
            <a:ext cx="2840394" cy="2216796"/>
            <a:chOff x="1854198" y="977900"/>
            <a:chExt cx="8483602" cy="4902206"/>
          </a:xfrm>
          <a:effectLst>
            <a:outerShdw blurRad="254000" algn="ctr" rotWithShape="0">
              <a:schemeClr val="accent1">
                <a:alpha val="70000"/>
              </a:schemeClr>
            </a:outerShdw>
          </a:effectLst>
        </p:grpSpPr>
        <p:sp>
          <p:nvSpPr>
            <p:cNvPr id="167" name="直角三角形 166"/>
            <p:cNvSpPr/>
            <p:nvPr>
              <p:custDataLst>
                <p:tags r:id="rId29"/>
              </p:custDataLst>
            </p:nvPr>
          </p:nvSpPr>
          <p:spPr>
            <a:xfrm rot="5400000">
              <a:off x="1854198" y="977900"/>
              <a:ext cx="144780" cy="144780"/>
            </a:xfrm>
            <a:prstGeom prst="rtTriangl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168" name="任意多边形: 形状 167"/>
            <p:cNvSpPr/>
            <p:nvPr>
              <p:custDataLst>
                <p:tags r:id="rId30"/>
              </p:custDataLst>
            </p:nvPr>
          </p:nvSpPr>
          <p:spPr>
            <a:xfrm>
              <a:off x="1854198" y="977901"/>
              <a:ext cx="8483592" cy="4902203"/>
            </a:xfrm>
            <a:custGeom>
              <a:avLst/>
              <a:gdLst>
                <a:gd name="connsiteX0" fmla="*/ 240502 w 8483600"/>
                <a:gd name="connsiteY0" fmla="*/ 0 h 4902200"/>
                <a:gd name="connsiteX1" fmla="*/ 3708375 w 8483600"/>
                <a:gd name="connsiteY1" fmla="*/ 0 h 4902200"/>
                <a:gd name="connsiteX2" fmla="*/ 3759729 w 8483600"/>
                <a:gd name="connsiteY2" fmla="*/ 56516 h 4902200"/>
                <a:gd name="connsiteX3" fmla="*/ 4723873 w 8483600"/>
                <a:gd name="connsiteY3" fmla="*/ 56516 h 4902200"/>
                <a:gd name="connsiteX4" fmla="*/ 4775228 w 8483600"/>
                <a:gd name="connsiteY4" fmla="*/ 0 h 4902200"/>
                <a:gd name="connsiteX5" fmla="*/ 8243098 w 8483600"/>
                <a:gd name="connsiteY5" fmla="*/ 0 h 4902200"/>
                <a:gd name="connsiteX6" fmla="*/ 8483600 w 8483600"/>
                <a:gd name="connsiteY6" fmla="*/ 240502 h 4902200"/>
                <a:gd name="connsiteX7" fmla="*/ 8483600 w 8483600"/>
                <a:gd name="connsiteY7" fmla="*/ 2864087 h 4902200"/>
                <a:gd name="connsiteX8" fmla="*/ 8370316 w 8483600"/>
                <a:gd name="connsiteY8" fmla="*/ 2890519 h 4902200"/>
                <a:gd name="connsiteX9" fmla="*/ 8370316 w 8483600"/>
                <a:gd name="connsiteY9" fmla="*/ 3660141 h 4902200"/>
                <a:gd name="connsiteX10" fmla="*/ 8483600 w 8483600"/>
                <a:gd name="connsiteY10" fmla="*/ 3686574 h 4902200"/>
                <a:gd name="connsiteX11" fmla="*/ 8483600 w 8483600"/>
                <a:gd name="connsiteY11" fmla="*/ 4902200 h 4902200"/>
                <a:gd name="connsiteX12" fmla="*/ 5032306 w 8483600"/>
                <a:gd name="connsiteY12" fmla="*/ 4902200 h 4902200"/>
                <a:gd name="connsiteX13" fmla="*/ 4789076 w 8483600"/>
                <a:gd name="connsiteY13" fmla="*/ 4658970 h 4902200"/>
                <a:gd name="connsiteX14" fmla="*/ 3694527 w 8483600"/>
                <a:gd name="connsiteY14" fmla="*/ 4658970 h 4902200"/>
                <a:gd name="connsiteX15" fmla="*/ 3451297 w 8483600"/>
                <a:gd name="connsiteY15" fmla="*/ 4902200 h 4902200"/>
                <a:gd name="connsiteX16" fmla="*/ 0 w 8483600"/>
                <a:gd name="connsiteY16" fmla="*/ 4902200 h 4902200"/>
                <a:gd name="connsiteX17" fmla="*/ 0 w 8483600"/>
                <a:gd name="connsiteY17" fmla="*/ 2147334 h 4902200"/>
                <a:gd name="connsiteX18" fmla="*/ 113284 w 8483600"/>
                <a:gd name="connsiteY18" fmla="*/ 2120901 h 4902200"/>
                <a:gd name="connsiteX19" fmla="*/ 113284 w 8483600"/>
                <a:gd name="connsiteY19" fmla="*/ 1351279 h 4902200"/>
                <a:gd name="connsiteX20" fmla="*/ 0 w 8483600"/>
                <a:gd name="connsiteY20" fmla="*/ 1324847 h 4902200"/>
                <a:gd name="connsiteX21" fmla="*/ 0 w 8483600"/>
                <a:gd name="connsiteY21" fmla="*/ 240502 h 490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483600" h="4902200">
                  <a:moveTo>
                    <a:pt x="240502" y="0"/>
                  </a:moveTo>
                  <a:lnTo>
                    <a:pt x="3708375" y="0"/>
                  </a:lnTo>
                  <a:lnTo>
                    <a:pt x="3759729" y="56516"/>
                  </a:lnTo>
                  <a:lnTo>
                    <a:pt x="4723873" y="56516"/>
                  </a:lnTo>
                  <a:lnTo>
                    <a:pt x="4775228" y="0"/>
                  </a:lnTo>
                  <a:lnTo>
                    <a:pt x="8243098" y="0"/>
                  </a:lnTo>
                  <a:lnTo>
                    <a:pt x="8483600" y="240502"/>
                  </a:lnTo>
                  <a:lnTo>
                    <a:pt x="8483600" y="2864087"/>
                  </a:lnTo>
                  <a:lnTo>
                    <a:pt x="8370316" y="2890519"/>
                  </a:lnTo>
                  <a:lnTo>
                    <a:pt x="8370316" y="3660141"/>
                  </a:lnTo>
                  <a:lnTo>
                    <a:pt x="8483600" y="3686574"/>
                  </a:lnTo>
                  <a:lnTo>
                    <a:pt x="8483600" y="4902200"/>
                  </a:lnTo>
                  <a:lnTo>
                    <a:pt x="5032306" y="4902200"/>
                  </a:lnTo>
                  <a:lnTo>
                    <a:pt x="4789076" y="4658970"/>
                  </a:lnTo>
                  <a:lnTo>
                    <a:pt x="3694527" y="4658970"/>
                  </a:lnTo>
                  <a:lnTo>
                    <a:pt x="3451297" y="4902200"/>
                  </a:lnTo>
                  <a:lnTo>
                    <a:pt x="0" y="4902200"/>
                  </a:lnTo>
                  <a:lnTo>
                    <a:pt x="0" y="2147334"/>
                  </a:lnTo>
                  <a:lnTo>
                    <a:pt x="113284" y="2120901"/>
                  </a:lnTo>
                  <a:lnTo>
                    <a:pt x="113284" y="1351279"/>
                  </a:lnTo>
                  <a:lnTo>
                    <a:pt x="0" y="1324847"/>
                  </a:lnTo>
                  <a:lnTo>
                    <a:pt x="0" y="240502"/>
                  </a:lnTo>
                  <a:close/>
                </a:path>
              </a:pathLst>
            </a:custGeom>
            <a:gradFill flip="none" rotWithShape="1">
              <a:gsLst>
                <a:gs pos="0">
                  <a:srgbClr val="00B0F0">
                    <a:alpha val="64000"/>
                  </a:srgbClr>
                </a:gs>
                <a:gs pos="48000">
                  <a:srgbClr val="00B0F0">
                    <a:alpha val="17000"/>
                  </a:srgbClr>
                </a:gs>
                <a:gs pos="100000">
                  <a:srgbClr val="00B0F0">
                    <a:alpha val="0"/>
                  </a:srgbClr>
                </a:gs>
              </a:gsLst>
              <a:path path="circle">
                <a:fillToRect l="50000" t="-80000" r="50000" b="180000"/>
              </a:path>
            </a:gradFill>
            <a:ln>
              <a:solidFill>
                <a:srgbClr val="00B0F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169" name="直角三角形 168"/>
            <p:cNvSpPr/>
            <p:nvPr>
              <p:custDataLst>
                <p:tags r:id="rId31"/>
              </p:custDataLst>
            </p:nvPr>
          </p:nvSpPr>
          <p:spPr>
            <a:xfrm rot="16200000" flipH="1">
              <a:off x="10193010" y="977900"/>
              <a:ext cx="144780" cy="144780"/>
            </a:xfrm>
            <a:prstGeom prst="rtTriangl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170" name="梯形 169"/>
            <p:cNvSpPr/>
            <p:nvPr>
              <p:custDataLst>
                <p:tags r:id="rId32"/>
              </p:custDataLst>
            </p:nvPr>
          </p:nvSpPr>
          <p:spPr>
            <a:xfrm rot="5400000">
              <a:off x="1521773" y="2680021"/>
              <a:ext cx="732790" cy="67940"/>
            </a:xfrm>
            <a:prstGeom prst="trapezoid">
              <a:avLst>
                <a:gd name="adj" fmla="val 23332"/>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171" name="梯形 170"/>
            <p:cNvSpPr/>
            <p:nvPr>
              <p:custDataLst>
                <p:tags r:id="rId33"/>
              </p:custDataLst>
            </p:nvPr>
          </p:nvSpPr>
          <p:spPr>
            <a:xfrm rot="16200000" flipH="1">
              <a:off x="9937425" y="4217550"/>
              <a:ext cx="732790" cy="67940"/>
            </a:xfrm>
            <a:prstGeom prst="trapezoid">
              <a:avLst>
                <a:gd name="adj" fmla="val 23332"/>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172" name="任意多边形: 形状 171"/>
            <p:cNvSpPr/>
            <p:nvPr>
              <p:custDataLst>
                <p:tags r:id="rId34"/>
              </p:custDataLst>
            </p:nvPr>
          </p:nvSpPr>
          <p:spPr>
            <a:xfrm>
              <a:off x="5374002" y="5680714"/>
              <a:ext cx="1443987" cy="199390"/>
            </a:xfrm>
            <a:custGeom>
              <a:avLst/>
              <a:gdLst>
                <a:gd name="connsiteX0" fmla="*/ 188346 w 1443988"/>
                <a:gd name="connsiteY0" fmla="*/ 0 h 199390"/>
                <a:gd name="connsiteX1" fmla="*/ 1255642 w 1443988"/>
                <a:gd name="connsiteY1" fmla="*/ 0 h 199390"/>
                <a:gd name="connsiteX2" fmla="*/ 1443988 w 1443988"/>
                <a:gd name="connsiteY2" fmla="*/ 199390 h 199390"/>
                <a:gd name="connsiteX3" fmla="*/ 1397375 w 1443988"/>
                <a:gd name="connsiteY3" fmla="*/ 199390 h 199390"/>
                <a:gd name="connsiteX4" fmla="*/ 1232782 w 1443988"/>
                <a:gd name="connsiteY4" fmla="*/ 25146 h 199390"/>
                <a:gd name="connsiteX5" fmla="*/ 211206 w 1443988"/>
                <a:gd name="connsiteY5" fmla="*/ 25146 h 199390"/>
                <a:gd name="connsiteX6" fmla="*/ 46613 w 1443988"/>
                <a:gd name="connsiteY6" fmla="*/ 199390 h 199390"/>
                <a:gd name="connsiteX7" fmla="*/ 0 w 1443988"/>
                <a:gd name="connsiteY7" fmla="*/ 199390 h 199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3988" h="199390">
                  <a:moveTo>
                    <a:pt x="188346" y="0"/>
                  </a:moveTo>
                  <a:lnTo>
                    <a:pt x="1255642" y="0"/>
                  </a:lnTo>
                  <a:lnTo>
                    <a:pt x="1443988" y="199390"/>
                  </a:lnTo>
                  <a:lnTo>
                    <a:pt x="1397375" y="199390"/>
                  </a:lnTo>
                  <a:lnTo>
                    <a:pt x="1232782" y="25146"/>
                  </a:lnTo>
                  <a:lnTo>
                    <a:pt x="211206" y="25146"/>
                  </a:lnTo>
                  <a:lnTo>
                    <a:pt x="46613" y="199390"/>
                  </a:lnTo>
                  <a:lnTo>
                    <a:pt x="0" y="199390"/>
                  </a:lnTo>
                  <a:close/>
                </a:path>
              </a:pathLst>
            </a:cu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173" name="梯形 172"/>
            <p:cNvSpPr/>
            <p:nvPr>
              <p:custDataLst>
                <p:tags r:id="rId35"/>
              </p:custDataLst>
            </p:nvPr>
          </p:nvSpPr>
          <p:spPr>
            <a:xfrm>
              <a:off x="5505446" y="5760724"/>
              <a:ext cx="1181097" cy="119379"/>
            </a:xfrm>
            <a:prstGeom prst="trapezoid">
              <a:avLst>
                <a:gd name="adj" fmla="val 90868"/>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174" name="半闭框 173"/>
            <p:cNvSpPr/>
            <p:nvPr>
              <p:custDataLst>
                <p:tags r:id="rId36"/>
              </p:custDataLst>
            </p:nvPr>
          </p:nvSpPr>
          <p:spPr>
            <a:xfrm rot="16200000">
              <a:off x="1854198" y="5509266"/>
              <a:ext cx="370840" cy="370840"/>
            </a:xfrm>
            <a:prstGeom prst="halfFrame">
              <a:avLst>
                <a:gd name="adj1" fmla="val 12801"/>
                <a:gd name="adj2" fmla="val 12134"/>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175" name="半闭框 174"/>
            <p:cNvSpPr/>
            <p:nvPr>
              <p:custDataLst>
                <p:tags r:id="rId37"/>
              </p:custDataLst>
            </p:nvPr>
          </p:nvSpPr>
          <p:spPr>
            <a:xfrm rot="5400000" flipH="1">
              <a:off x="9966960" y="5509261"/>
              <a:ext cx="370840" cy="370840"/>
            </a:xfrm>
            <a:prstGeom prst="halfFrame">
              <a:avLst>
                <a:gd name="adj1" fmla="val 12801"/>
                <a:gd name="adj2" fmla="val 12134"/>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grpSp>
      <p:sp>
        <p:nvSpPr>
          <p:cNvPr id="176" name="文本框 175"/>
          <p:cNvSpPr txBox="1"/>
          <p:nvPr>
            <p:custDataLst>
              <p:tags r:id="rId16"/>
            </p:custDataLst>
          </p:nvPr>
        </p:nvSpPr>
        <p:spPr>
          <a:xfrm flipH="1">
            <a:off x="8890620" y="4622197"/>
            <a:ext cx="2454014" cy="1535100"/>
          </a:xfrm>
          <a:prstGeom prst="rect">
            <a:avLst/>
          </a:prstGeom>
          <a:noFill/>
        </p:spPr>
        <p:txBody>
          <a:bodyPr wrap="square" rtlCol="0">
            <a:spAutoFit/>
          </a:bodyPr>
          <a:lstStyle/>
          <a:p>
            <a:pPr marL="285750" indent="-285750" algn="l" fontAlgn="auto">
              <a:lnSpc>
                <a:spcPct val="150000"/>
              </a:lnSpc>
              <a:buFont typeface="Wingdings" panose="05000000000000000000" pitchFamily="2" charset="2"/>
              <a:buChar char="Ø"/>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伪造及合成语音检测</a:t>
            </a:r>
            <a:endPar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endParaRPr>
          </a:p>
          <a:p>
            <a:pPr marL="285750" indent="-285750" algn="l" fontAlgn="auto">
              <a:lnSpc>
                <a:spcPct val="150000"/>
              </a:lnSpc>
              <a:buFont typeface="Wingdings" panose="05000000000000000000" pitchFamily="2" charset="2"/>
              <a:buChar char="Ø"/>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深度伪造音视频分析</a:t>
            </a:r>
            <a:endPar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endParaRPr>
          </a:p>
          <a:p>
            <a:pPr marL="285750" indent="-285750" algn="l" fontAlgn="auto">
              <a:lnSpc>
                <a:spcPct val="150000"/>
              </a:lnSpc>
              <a:buFont typeface="Wingdings" panose="05000000000000000000" pitchFamily="2" charset="2"/>
              <a:buChar char="Ø"/>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自主研发、专利加持</a:t>
            </a:r>
            <a:endPar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endParaRPr>
          </a:p>
          <a:p>
            <a:pPr algn="l" fontAlgn="auto">
              <a:lnSpc>
                <a:spcPct val="150000"/>
              </a:lnSpc>
            </a:pPr>
            <a:endPar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endParaRPr>
          </a:p>
        </p:txBody>
      </p:sp>
      <p:grpSp>
        <p:nvGrpSpPr>
          <p:cNvPr id="177" name="组合 176"/>
          <p:cNvGrpSpPr/>
          <p:nvPr>
            <p:custDataLst>
              <p:tags r:id="rId17"/>
            </p:custDataLst>
          </p:nvPr>
        </p:nvGrpSpPr>
        <p:grpSpPr>
          <a:xfrm>
            <a:off x="9185852" y="3760747"/>
            <a:ext cx="2324610" cy="935109"/>
            <a:chOff x="1618572" y="3060947"/>
            <a:chExt cx="2324610" cy="875390"/>
          </a:xfrm>
        </p:grpSpPr>
        <p:grpSp>
          <p:nvGrpSpPr>
            <p:cNvPr id="178" name="图形 2"/>
            <p:cNvGrpSpPr/>
            <p:nvPr/>
          </p:nvGrpSpPr>
          <p:grpSpPr>
            <a:xfrm>
              <a:off x="1618572" y="3293665"/>
              <a:ext cx="2160000" cy="432000"/>
              <a:chOff x="6492955" y="785550"/>
              <a:chExt cx="5698751" cy="1216863"/>
            </a:xfrm>
          </p:grpSpPr>
          <p:sp>
            <p:nvSpPr>
              <p:cNvPr id="181" name="任意多边形: 形状 180"/>
              <p:cNvSpPr/>
              <p:nvPr>
                <p:custDataLst>
                  <p:tags r:id="rId24"/>
                </p:custDataLst>
              </p:nvPr>
            </p:nvSpPr>
            <p:spPr>
              <a:xfrm>
                <a:off x="6501134" y="785550"/>
                <a:ext cx="5678597" cy="1216863"/>
              </a:xfrm>
              <a:custGeom>
                <a:avLst/>
                <a:gdLst>
                  <a:gd name="connsiteX0" fmla="*/ 5564681 w 5678597"/>
                  <a:gd name="connsiteY0" fmla="*/ 1216863 h 1216863"/>
                  <a:gd name="connsiteX1" fmla="*/ 113917 w 5678597"/>
                  <a:gd name="connsiteY1" fmla="*/ 1216863 h 1216863"/>
                  <a:gd name="connsiteX2" fmla="*/ 0 w 5678597"/>
                  <a:gd name="connsiteY2" fmla="*/ 1102947 h 1216863"/>
                  <a:gd name="connsiteX3" fmla="*/ 0 w 5678597"/>
                  <a:gd name="connsiteY3" fmla="*/ 113917 h 1216863"/>
                  <a:gd name="connsiteX4" fmla="*/ 113917 w 5678597"/>
                  <a:gd name="connsiteY4" fmla="*/ 0 h 1216863"/>
                  <a:gd name="connsiteX5" fmla="*/ 5564681 w 5678597"/>
                  <a:gd name="connsiteY5" fmla="*/ 0 h 1216863"/>
                  <a:gd name="connsiteX6" fmla="*/ 5678598 w 5678597"/>
                  <a:gd name="connsiteY6" fmla="*/ 113917 h 1216863"/>
                  <a:gd name="connsiteX7" fmla="*/ 5678598 w 5678597"/>
                  <a:gd name="connsiteY7" fmla="*/ 1102655 h 1216863"/>
                  <a:gd name="connsiteX8" fmla="*/ 5564681 w 5678597"/>
                  <a:gd name="connsiteY8" fmla="*/ 1216863 h 1216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78597" h="1216863">
                    <a:moveTo>
                      <a:pt x="5564681" y="1216863"/>
                    </a:moveTo>
                    <a:lnTo>
                      <a:pt x="113917" y="1216863"/>
                    </a:lnTo>
                    <a:cubicBezTo>
                      <a:pt x="69518" y="1172465"/>
                      <a:pt x="44398" y="1147345"/>
                      <a:pt x="0" y="1102947"/>
                    </a:cubicBezTo>
                    <a:lnTo>
                      <a:pt x="0" y="113917"/>
                    </a:lnTo>
                    <a:cubicBezTo>
                      <a:pt x="44398" y="69518"/>
                      <a:pt x="69518" y="44398"/>
                      <a:pt x="113917" y="0"/>
                    </a:cubicBezTo>
                    <a:lnTo>
                      <a:pt x="5564681" y="0"/>
                    </a:lnTo>
                    <a:cubicBezTo>
                      <a:pt x="5609080" y="44398"/>
                      <a:pt x="5634200" y="69518"/>
                      <a:pt x="5678598" y="113917"/>
                    </a:cubicBezTo>
                    <a:lnTo>
                      <a:pt x="5678598" y="1102655"/>
                    </a:lnTo>
                    <a:cubicBezTo>
                      <a:pt x="5634200" y="1147345"/>
                      <a:pt x="5609080" y="1172465"/>
                      <a:pt x="5564681" y="1216863"/>
                    </a:cubicBezTo>
                    <a:close/>
                  </a:path>
                </a:pathLst>
              </a:custGeom>
              <a:solidFill>
                <a:srgbClr val="00B0F0">
                  <a:alpha val="21000"/>
                </a:srgbClr>
              </a:solidFill>
              <a:ln w="2921" cap="flat">
                <a:noFill/>
                <a:prstDash val="solid"/>
                <a:miter/>
              </a:ln>
            </p:spPr>
            <p:txBody>
              <a:bodyPr rtlCol="0" anchor="ctr"/>
              <a:lstStyle/>
              <a:p>
                <a:endParaRPr lang="zh-CN" altLang="en-US" dirty="0"/>
              </a:p>
            </p:txBody>
          </p:sp>
          <p:sp>
            <p:nvSpPr>
              <p:cNvPr id="182" name="任意多边形: 形状 181"/>
              <p:cNvSpPr/>
              <p:nvPr>
                <p:custDataLst>
                  <p:tags r:id="rId25"/>
                </p:custDataLst>
              </p:nvPr>
            </p:nvSpPr>
            <p:spPr>
              <a:xfrm>
                <a:off x="12131245" y="899466"/>
                <a:ext cx="57249" cy="994579"/>
              </a:xfrm>
              <a:custGeom>
                <a:avLst/>
                <a:gdLst>
                  <a:gd name="connsiteX0" fmla="*/ 52285 w 57249"/>
                  <a:gd name="connsiteY0" fmla="*/ 994580 h 994579"/>
                  <a:gd name="connsiteX1" fmla="*/ 34759 w 57249"/>
                  <a:gd name="connsiteY1" fmla="*/ 994580 h 994579"/>
                  <a:gd name="connsiteX2" fmla="*/ 34759 w 57249"/>
                  <a:gd name="connsiteY2" fmla="*/ 707452 h 994579"/>
                  <a:gd name="connsiteX3" fmla="*/ 0 w 57249"/>
                  <a:gd name="connsiteY3" fmla="*/ 672692 h 994579"/>
                  <a:gd name="connsiteX4" fmla="*/ 0 w 57249"/>
                  <a:gd name="connsiteY4" fmla="*/ 329190 h 994579"/>
                  <a:gd name="connsiteX5" fmla="*/ 39724 w 57249"/>
                  <a:gd name="connsiteY5" fmla="*/ 289465 h 994579"/>
                  <a:gd name="connsiteX6" fmla="*/ 39724 w 57249"/>
                  <a:gd name="connsiteY6" fmla="*/ 0 h 994579"/>
                  <a:gd name="connsiteX7" fmla="*/ 57249 w 57249"/>
                  <a:gd name="connsiteY7" fmla="*/ 0 h 994579"/>
                  <a:gd name="connsiteX8" fmla="*/ 57249 w 57249"/>
                  <a:gd name="connsiteY8" fmla="*/ 296767 h 994579"/>
                  <a:gd name="connsiteX9" fmla="*/ 17526 w 57249"/>
                  <a:gd name="connsiteY9" fmla="*/ 336492 h 994579"/>
                  <a:gd name="connsiteX10" fmla="*/ 17526 w 57249"/>
                  <a:gd name="connsiteY10" fmla="*/ 665390 h 994579"/>
                  <a:gd name="connsiteX11" fmla="*/ 52285 w 57249"/>
                  <a:gd name="connsiteY11" fmla="*/ 700149 h 994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249" h="994579">
                    <a:moveTo>
                      <a:pt x="52285" y="994580"/>
                    </a:moveTo>
                    <a:lnTo>
                      <a:pt x="34759" y="994580"/>
                    </a:lnTo>
                    <a:lnTo>
                      <a:pt x="34759" y="707452"/>
                    </a:lnTo>
                    <a:lnTo>
                      <a:pt x="0" y="672692"/>
                    </a:lnTo>
                    <a:lnTo>
                      <a:pt x="0" y="329190"/>
                    </a:lnTo>
                    <a:lnTo>
                      <a:pt x="39724" y="289465"/>
                    </a:lnTo>
                    <a:lnTo>
                      <a:pt x="39724" y="0"/>
                    </a:lnTo>
                    <a:lnTo>
                      <a:pt x="57249" y="0"/>
                    </a:lnTo>
                    <a:lnTo>
                      <a:pt x="57249" y="296767"/>
                    </a:lnTo>
                    <a:lnTo>
                      <a:pt x="17526" y="336492"/>
                    </a:lnTo>
                    <a:lnTo>
                      <a:pt x="17526" y="665390"/>
                    </a:lnTo>
                    <a:lnTo>
                      <a:pt x="52285" y="700149"/>
                    </a:lnTo>
                    <a:close/>
                  </a:path>
                </a:pathLst>
              </a:custGeom>
              <a:solidFill>
                <a:srgbClr val="00B0F0"/>
              </a:solidFill>
              <a:ln w="2921" cap="flat">
                <a:noFill/>
                <a:prstDash val="solid"/>
                <a:miter/>
              </a:ln>
            </p:spPr>
            <p:txBody>
              <a:bodyPr rtlCol="0" anchor="ctr"/>
              <a:lstStyle/>
              <a:p>
                <a:endParaRPr lang="zh-CN" altLang="en-US" dirty="0"/>
              </a:p>
            </p:txBody>
          </p:sp>
          <p:sp>
            <p:nvSpPr>
              <p:cNvPr id="183" name="任意多边形: 形状 182"/>
              <p:cNvSpPr/>
              <p:nvPr>
                <p:custDataLst>
                  <p:tags r:id="rId26"/>
                </p:custDataLst>
              </p:nvPr>
            </p:nvSpPr>
            <p:spPr>
              <a:xfrm>
                <a:off x="12170968" y="1223690"/>
                <a:ext cx="20738" cy="356062"/>
              </a:xfrm>
              <a:custGeom>
                <a:avLst/>
                <a:gdLst>
                  <a:gd name="connsiteX0" fmla="*/ 19571 w 20738"/>
                  <a:gd name="connsiteY0" fmla="*/ 0 h 356062"/>
                  <a:gd name="connsiteX1" fmla="*/ 0 w 20738"/>
                  <a:gd name="connsiteY1" fmla="*/ 19570 h 356062"/>
                  <a:gd name="connsiteX2" fmla="*/ 0 w 20738"/>
                  <a:gd name="connsiteY2" fmla="*/ 335324 h 356062"/>
                  <a:gd name="connsiteX3" fmla="*/ 20739 w 20738"/>
                  <a:gd name="connsiteY3" fmla="*/ 356062 h 356062"/>
                  <a:gd name="connsiteX4" fmla="*/ 19571 w 20738"/>
                  <a:gd name="connsiteY4" fmla="*/ 0 h 356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38" h="356062">
                    <a:moveTo>
                      <a:pt x="19571" y="0"/>
                    </a:moveTo>
                    <a:lnTo>
                      <a:pt x="0" y="19570"/>
                    </a:lnTo>
                    <a:cubicBezTo>
                      <a:pt x="0" y="19570"/>
                      <a:pt x="0" y="332987"/>
                      <a:pt x="0" y="335324"/>
                    </a:cubicBezTo>
                    <a:cubicBezTo>
                      <a:pt x="0" y="337953"/>
                      <a:pt x="20739" y="356062"/>
                      <a:pt x="20739" y="356062"/>
                    </a:cubicBezTo>
                    <a:lnTo>
                      <a:pt x="19571" y="0"/>
                    </a:lnTo>
                    <a:close/>
                  </a:path>
                </a:pathLst>
              </a:custGeom>
              <a:solidFill>
                <a:srgbClr val="00FFFF"/>
              </a:solidFill>
              <a:ln w="2921" cap="flat">
                <a:noFill/>
                <a:prstDash val="solid"/>
                <a:miter/>
              </a:ln>
            </p:spPr>
            <p:txBody>
              <a:bodyPr rtlCol="0" anchor="ctr"/>
              <a:lstStyle/>
              <a:p>
                <a:endParaRPr lang="zh-CN" altLang="en-US" dirty="0"/>
              </a:p>
            </p:txBody>
          </p:sp>
          <p:sp>
            <p:nvSpPr>
              <p:cNvPr id="184" name="任意多边形: 形状 183"/>
              <p:cNvSpPr/>
              <p:nvPr>
                <p:custDataLst>
                  <p:tags r:id="rId27"/>
                </p:custDataLst>
              </p:nvPr>
            </p:nvSpPr>
            <p:spPr>
              <a:xfrm>
                <a:off x="6496168" y="899466"/>
                <a:ext cx="57542" cy="994579"/>
              </a:xfrm>
              <a:custGeom>
                <a:avLst/>
                <a:gdLst>
                  <a:gd name="connsiteX0" fmla="*/ 5258 w 57542"/>
                  <a:gd name="connsiteY0" fmla="*/ 0 h 994579"/>
                  <a:gd name="connsiteX1" fmla="*/ 22783 w 57542"/>
                  <a:gd name="connsiteY1" fmla="*/ 0 h 994579"/>
                  <a:gd name="connsiteX2" fmla="*/ 22783 w 57542"/>
                  <a:gd name="connsiteY2" fmla="*/ 287128 h 994579"/>
                  <a:gd name="connsiteX3" fmla="*/ 57542 w 57542"/>
                  <a:gd name="connsiteY3" fmla="*/ 321888 h 994579"/>
                  <a:gd name="connsiteX4" fmla="*/ 57542 w 57542"/>
                  <a:gd name="connsiteY4" fmla="*/ 665390 h 994579"/>
                  <a:gd name="connsiteX5" fmla="*/ 17526 w 57542"/>
                  <a:gd name="connsiteY5" fmla="*/ 705115 h 994579"/>
                  <a:gd name="connsiteX6" fmla="*/ 17526 w 57542"/>
                  <a:gd name="connsiteY6" fmla="*/ 994580 h 994579"/>
                  <a:gd name="connsiteX7" fmla="*/ 0 w 57542"/>
                  <a:gd name="connsiteY7" fmla="*/ 994580 h 994579"/>
                  <a:gd name="connsiteX8" fmla="*/ 0 w 57542"/>
                  <a:gd name="connsiteY8" fmla="*/ 697812 h 994579"/>
                  <a:gd name="connsiteX9" fmla="*/ 40017 w 57542"/>
                  <a:gd name="connsiteY9" fmla="*/ 658088 h 994579"/>
                  <a:gd name="connsiteX10" fmla="*/ 40017 w 57542"/>
                  <a:gd name="connsiteY10" fmla="*/ 329190 h 994579"/>
                  <a:gd name="connsiteX11" fmla="*/ 5258 w 57542"/>
                  <a:gd name="connsiteY11" fmla="*/ 294431 h 994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542" h="994579">
                    <a:moveTo>
                      <a:pt x="5258" y="0"/>
                    </a:moveTo>
                    <a:lnTo>
                      <a:pt x="22783" y="0"/>
                    </a:lnTo>
                    <a:lnTo>
                      <a:pt x="22783" y="287128"/>
                    </a:lnTo>
                    <a:lnTo>
                      <a:pt x="57542" y="321888"/>
                    </a:lnTo>
                    <a:lnTo>
                      <a:pt x="57542" y="665390"/>
                    </a:lnTo>
                    <a:lnTo>
                      <a:pt x="17526" y="705115"/>
                    </a:lnTo>
                    <a:lnTo>
                      <a:pt x="17526" y="994580"/>
                    </a:lnTo>
                    <a:lnTo>
                      <a:pt x="0" y="994580"/>
                    </a:lnTo>
                    <a:lnTo>
                      <a:pt x="0" y="697812"/>
                    </a:lnTo>
                    <a:lnTo>
                      <a:pt x="40017" y="658088"/>
                    </a:lnTo>
                    <a:lnTo>
                      <a:pt x="40017" y="329190"/>
                    </a:lnTo>
                    <a:lnTo>
                      <a:pt x="5258" y="294431"/>
                    </a:lnTo>
                    <a:close/>
                  </a:path>
                </a:pathLst>
              </a:custGeom>
              <a:solidFill>
                <a:srgbClr val="00B0F0"/>
              </a:solidFill>
              <a:ln w="2921" cap="flat">
                <a:noFill/>
                <a:prstDash val="solid"/>
                <a:miter/>
              </a:ln>
            </p:spPr>
            <p:txBody>
              <a:bodyPr rtlCol="0" anchor="ctr"/>
              <a:lstStyle/>
              <a:p>
                <a:endParaRPr lang="zh-CN" altLang="en-US" dirty="0"/>
              </a:p>
            </p:txBody>
          </p:sp>
          <p:sp>
            <p:nvSpPr>
              <p:cNvPr id="185" name="任意多边形: 形状 184"/>
              <p:cNvSpPr/>
              <p:nvPr>
                <p:custDataLst>
                  <p:tags r:id="rId28"/>
                </p:custDataLst>
              </p:nvPr>
            </p:nvSpPr>
            <p:spPr>
              <a:xfrm>
                <a:off x="6492955" y="1213759"/>
                <a:ext cx="20738" cy="356062"/>
              </a:xfrm>
              <a:custGeom>
                <a:avLst/>
                <a:gdLst>
                  <a:gd name="connsiteX0" fmla="*/ 1169 w 20738"/>
                  <a:gd name="connsiteY0" fmla="*/ 356062 h 356062"/>
                  <a:gd name="connsiteX1" fmla="*/ 20739 w 20738"/>
                  <a:gd name="connsiteY1" fmla="*/ 336492 h 356062"/>
                  <a:gd name="connsiteX2" fmla="*/ 20739 w 20738"/>
                  <a:gd name="connsiteY2" fmla="*/ 20739 h 356062"/>
                  <a:gd name="connsiteX3" fmla="*/ 0 w 20738"/>
                  <a:gd name="connsiteY3" fmla="*/ 0 h 356062"/>
                  <a:gd name="connsiteX4" fmla="*/ 1169 w 20738"/>
                  <a:gd name="connsiteY4" fmla="*/ 356062 h 356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38" h="356062">
                    <a:moveTo>
                      <a:pt x="1169" y="356062"/>
                    </a:moveTo>
                    <a:lnTo>
                      <a:pt x="20739" y="336492"/>
                    </a:lnTo>
                    <a:cubicBezTo>
                      <a:pt x="20739" y="336492"/>
                      <a:pt x="20739" y="23075"/>
                      <a:pt x="20739" y="20739"/>
                    </a:cubicBezTo>
                    <a:cubicBezTo>
                      <a:pt x="20739" y="18110"/>
                      <a:pt x="0" y="0"/>
                      <a:pt x="0" y="0"/>
                    </a:cubicBezTo>
                    <a:lnTo>
                      <a:pt x="1169" y="356062"/>
                    </a:lnTo>
                    <a:close/>
                  </a:path>
                </a:pathLst>
              </a:custGeom>
              <a:solidFill>
                <a:srgbClr val="00FFFF"/>
              </a:solidFill>
              <a:ln w="2921" cap="flat">
                <a:noFill/>
                <a:prstDash val="solid"/>
                <a:miter/>
              </a:ln>
            </p:spPr>
            <p:txBody>
              <a:bodyPr rtlCol="0" anchor="ctr"/>
              <a:lstStyle/>
              <a:p>
                <a:endParaRPr lang="zh-CN" altLang="en-US" dirty="0"/>
              </a:p>
            </p:txBody>
          </p:sp>
        </p:grpSp>
        <p:pic>
          <p:nvPicPr>
            <p:cNvPr id="179" name="图片 178" descr="黑暗中的光&#10;&#10;描述已自动生成"/>
            <p:cNvPicPr>
              <a:picLocks noChangeAspect="1"/>
            </p:cNvPicPr>
            <p:nvPr>
              <p:custDataLst>
                <p:tags r:id="rId22"/>
              </p:custDataLst>
            </p:nvPr>
          </p:nvPicPr>
          <p:blipFill rotWithShape="1">
            <a:blip r:embed="rId73" cstate="print"/>
            <a:srcRect t="-21218"/>
            <a:stretch>
              <a:fillRect/>
            </a:stretch>
          </p:blipFill>
          <p:spPr>
            <a:xfrm rot="10800000">
              <a:off x="1992237" y="3542595"/>
              <a:ext cx="1797443" cy="393742"/>
            </a:xfrm>
            <a:prstGeom prst="rect">
              <a:avLst/>
            </a:prstGeom>
          </p:spPr>
        </p:pic>
        <p:pic>
          <p:nvPicPr>
            <p:cNvPr id="180" name="图片 179" descr="黑暗中的光&#10;&#10;描述已自动生成"/>
            <p:cNvPicPr>
              <a:picLocks noChangeAspect="1"/>
            </p:cNvPicPr>
            <p:nvPr>
              <p:custDataLst>
                <p:tags r:id="rId23"/>
              </p:custDataLst>
            </p:nvPr>
          </p:nvPicPr>
          <p:blipFill rotWithShape="1">
            <a:blip r:embed="rId73" cstate="print"/>
            <a:srcRect t="-21218"/>
            <a:stretch>
              <a:fillRect/>
            </a:stretch>
          </p:blipFill>
          <p:spPr>
            <a:xfrm>
              <a:off x="2145739" y="3060947"/>
              <a:ext cx="1797443" cy="393742"/>
            </a:xfrm>
            <a:prstGeom prst="rect">
              <a:avLst/>
            </a:prstGeom>
          </p:spPr>
        </p:pic>
      </p:grpSp>
      <p:sp>
        <p:nvSpPr>
          <p:cNvPr id="186" name="椭圆 185"/>
          <p:cNvSpPr/>
          <p:nvPr>
            <p:custDataLst>
              <p:tags r:id="rId18"/>
            </p:custDataLst>
          </p:nvPr>
        </p:nvSpPr>
        <p:spPr>
          <a:xfrm>
            <a:off x="8819953" y="3878611"/>
            <a:ext cx="756256" cy="756892"/>
          </a:xfrm>
          <a:prstGeom prst="ellipse">
            <a:avLst/>
          </a:prstGeom>
          <a:gradFill>
            <a:gsLst>
              <a:gs pos="100000">
                <a:srgbClr val="3D6AFD"/>
              </a:gs>
              <a:gs pos="87000">
                <a:srgbClr val="2BB6CD"/>
              </a:gs>
              <a:gs pos="0">
                <a:srgbClr val="4D76D7"/>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a:ea typeface="汉仪正圆 55简" panose="00020600040101010101" charset="-122"/>
            </a:endParaRPr>
          </a:p>
        </p:txBody>
      </p:sp>
      <p:pic>
        <p:nvPicPr>
          <p:cNvPr id="8" name="图形 7" descr="目标受众 纯色填充"/>
          <p:cNvPicPr>
            <a:picLocks noChangeAspect="1"/>
          </p:cNvPicPr>
          <p:nvPr>
            <p:custDataLst>
              <p:tags r:id="rId19"/>
            </p:custDataLst>
          </p:nvPr>
        </p:nvPicPr>
        <p:blipFill>
          <a:blip r:embed="rId78">
            <a:extLst>
              <a:ext uri="{96DAC541-7B7A-43D3-8B79-37D633B846F1}">
                <asvg:svgBlip xmlns:asvg="http://schemas.microsoft.com/office/drawing/2016/SVG/main" r:embed="rId79"/>
              </a:ext>
            </a:extLst>
          </a:blip>
          <a:stretch>
            <a:fillRect/>
          </a:stretch>
        </p:blipFill>
        <p:spPr>
          <a:xfrm>
            <a:off x="8924350" y="3969057"/>
            <a:ext cx="576000" cy="576000"/>
          </a:xfrm>
          <a:prstGeom prst="rect">
            <a:avLst/>
          </a:prstGeom>
        </p:spPr>
      </p:pic>
      <p:sp>
        <p:nvSpPr>
          <p:cNvPr id="188" name="文本框 187"/>
          <p:cNvSpPr txBox="1"/>
          <p:nvPr>
            <p:custDataLst>
              <p:tags r:id="rId20"/>
            </p:custDataLst>
          </p:nvPr>
        </p:nvSpPr>
        <p:spPr>
          <a:xfrm>
            <a:off x="9722524" y="4016727"/>
            <a:ext cx="1440769" cy="430887"/>
          </a:xfrm>
          <a:prstGeom prst="rect">
            <a:avLst/>
          </a:prstGeom>
          <a:noFill/>
        </p:spPr>
        <p:txBody>
          <a:bodyPr wrap="square" rtlCol="0">
            <a:spAutoFit/>
          </a:bodyPr>
          <a:lstStyle/>
          <a:p>
            <a:pPr algn="ctr"/>
            <a:r>
              <a:rPr lang="zh-CN" altLang="en-US" sz="2200" dirty="0">
                <a:solidFill>
                  <a:schemeClr val="bg1"/>
                </a:solidFill>
                <a:latin typeface="方正仿宋_GB2312" panose="02000000000000000000" charset="-122"/>
                <a:ea typeface="方正仿宋_GB2312" panose="02000000000000000000" charset="-122"/>
                <a:cs typeface="方正仿宋_GB2312" panose="02000000000000000000" charset="-122"/>
              </a:rPr>
              <a:t>溯源查证</a:t>
            </a:r>
          </a:p>
        </p:txBody>
      </p:sp>
      <p:sp>
        <p:nvSpPr>
          <p:cNvPr id="190" name="矩形: 圆角 38"/>
          <p:cNvSpPr/>
          <p:nvPr>
            <p:custDataLst>
              <p:tags r:id="rId2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defRPr/>
            </a:pPr>
            <a:r>
              <a:rPr lang="zh-CN" altLang="en-US"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从单一语音合成到</a:t>
            </a:r>
            <a:r>
              <a:rPr lang="zh-CN" altLang="en-US"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rPr>
              <a:t>多样音视频</a:t>
            </a:r>
            <a:r>
              <a:rPr lang="zh-CN" altLang="en-US"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，从单纯</a:t>
            </a:r>
            <a:r>
              <a:rPr lang="en-US" altLang="zh-CN"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TTS</a:t>
            </a:r>
            <a:r>
              <a:rPr lang="zh-CN" altLang="en-US"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到覆盖</a:t>
            </a:r>
            <a:r>
              <a:rPr lang="zh-CN" altLang="en-US"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rPr>
              <a:t>音视频媒体产业上下游全链条</a:t>
            </a:r>
            <a:endParaRPr lang="en-US" altLang="zh-CN"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3"/>
          <a:srcRect/>
          <a:stretch>
            <a:fillRect/>
          </a:stretch>
        </p:blipFill>
        <p:spPr>
          <a:xfrm>
            <a:off x="-6000" y="-1270"/>
            <a:ext cx="12204000" cy="6860540"/>
          </a:xfrm>
          <a:prstGeom prst="rect">
            <a:avLst/>
          </a:prstGeom>
        </p:spPr>
      </p:pic>
      <p:sp>
        <p:nvSpPr>
          <p:cNvPr id="161" name="矩形 160"/>
          <p:cNvSpPr/>
          <p:nvPr/>
        </p:nvSpPr>
        <p:spPr>
          <a:xfrm>
            <a:off x="-5715" y="-1905"/>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pic>
        <p:nvPicPr>
          <p:cNvPr id="12" name="图片 11" descr="2378 [转换]"/>
          <p:cNvPicPr>
            <a:picLocks noChangeAspect="1"/>
          </p:cNvPicPr>
          <p:nvPr/>
        </p:nvPicPr>
        <p:blipFill>
          <a:blip r:embed="rId4"/>
          <a:srcRect l="-4181"/>
          <a:stretch>
            <a:fillRect/>
          </a:stretch>
        </p:blipFill>
        <p:spPr>
          <a:xfrm>
            <a:off x="5211193" y="1080109"/>
            <a:ext cx="926749" cy="1296000"/>
          </a:xfrm>
          <a:prstGeom prst="rect">
            <a:avLst/>
          </a:prstGeom>
        </p:spPr>
      </p:pic>
      <p:pic>
        <p:nvPicPr>
          <p:cNvPr id="8" name="图片 7" descr="/Users/weiqingqing/Desktop/2555 [转换].png2555 [转换]"/>
          <p:cNvPicPr/>
          <p:nvPr/>
        </p:nvPicPr>
        <p:blipFill>
          <a:blip r:embed="rId5"/>
          <a:srcRect/>
          <a:stretch>
            <a:fillRect/>
          </a:stretch>
        </p:blipFill>
        <p:spPr>
          <a:xfrm>
            <a:off x="5021923" y="4382594"/>
            <a:ext cx="1296000" cy="1296000"/>
          </a:xfrm>
          <a:prstGeom prst="rect">
            <a:avLst/>
          </a:prstGeom>
        </p:spPr>
      </p:pic>
      <p:sp>
        <p:nvSpPr>
          <p:cNvPr id="13" name="文本框 12"/>
          <p:cNvSpPr txBox="1"/>
          <p:nvPr/>
        </p:nvSpPr>
        <p:spPr>
          <a:xfrm>
            <a:off x="6416637" y="1290829"/>
            <a:ext cx="4484861" cy="420115"/>
          </a:xfrm>
          <a:prstGeom prst="rect">
            <a:avLst/>
          </a:prstGeom>
          <a:noFill/>
        </p:spPr>
        <p:txBody>
          <a:bodyPr wrap="square" rtlCol="0">
            <a:spAutoFit/>
          </a:bodyPr>
          <a:lstStyle/>
          <a:p>
            <a:pPr>
              <a:lnSpc>
                <a:spcPct val="150000"/>
              </a:lnSpc>
            </a:pPr>
            <a:r>
              <a:rPr lang="en-US" altLang="zh-CN" sz="1600" b="1" dirty="0">
                <a:solidFill>
                  <a:schemeClr val="accent4">
                    <a:lumMod val="40000"/>
                    <a:lumOff val="60000"/>
                  </a:schemeClr>
                </a:solidFill>
                <a:latin typeface="汉仪正圆 55简" panose="00020600040101010101" charset="-122"/>
                <a:ea typeface="汉仪正圆 55简" panose="00020600040101010101" charset="-122"/>
                <a:sym typeface="+mn-ea"/>
              </a:rPr>
              <a:t>『</a:t>
            </a:r>
            <a:r>
              <a:rPr lang="zh-CN" altLang="en-US" sz="1600" b="1" dirty="0">
                <a:solidFill>
                  <a:schemeClr val="accent4">
                    <a:lumMod val="40000"/>
                    <a:lumOff val="60000"/>
                  </a:schemeClr>
                </a:solidFill>
                <a:latin typeface="汉仪正圆 55简" panose="00020600040101010101" charset="-122"/>
                <a:ea typeface="汉仪正圆 55简" panose="00020600040101010101" charset="-122"/>
                <a:sym typeface="+mn-ea"/>
              </a:rPr>
              <a:t>以人为本，智能向善</a:t>
            </a:r>
            <a:r>
              <a:rPr lang="en-US" altLang="zh-CN" sz="1600" b="1" dirty="0">
                <a:solidFill>
                  <a:schemeClr val="accent4">
                    <a:lumMod val="40000"/>
                    <a:lumOff val="60000"/>
                  </a:schemeClr>
                </a:solidFill>
                <a:latin typeface="汉仪正圆 55简" panose="00020600040101010101" charset="-122"/>
                <a:ea typeface="汉仪正圆 55简" panose="00020600040101010101" charset="-122"/>
                <a:sym typeface="+mn-ea"/>
              </a:rPr>
              <a:t>』</a:t>
            </a:r>
          </a:p>
        </p:txBody>
      </p:sp>
      <p:sp>
        <p:nvSpPr>
          <p:cNvPr id="16" name="文本框 15"/>
          <p:cNvSpPr txBox="1"/>
          <p:nvPr/>
        </p:nvSpPr>
        <p:spPr>
          <a:xfrm>
            <a:off x="6400800" y="2909570"/>
            <a:ext cx="5267960" cy="420115"/>
          </a:xfrm>
          <a:prstGeom prst="rect">
            <a:avLst/>
          </a:prstGeom>
          <a:noFill/>
        </p:spPr>
        <p:txBody>
          <a:bodyPr wrap="square" rtlCol="0">
            <a:spAutoFit/>
          </a:bodyPr>
          <a:lstStyle/>
          <a:p>
            <a:pPr>
              <a:lnSpc>
                <a:spcPct val="150000"/>
              </a:lnSpc>
            </a:pPr>
            <a:r>
              <a:rPr lang="en-US" altLang="zh-CN" sz="1600" b="1" dirty="0">
                <a:solidFill>
                  <a:schemeClr val="accent4">
                    <a:lumMod val="40000"/>
                    <a:lumOff val="60000"/>
                  </a:schemeClr>
                </a:solidFill>
                <a:latin typeface="汉仪正圆 55简" panose="00020600040101010101" charset="-122"/>
                <a:ea typeface="汉仪正圆 55简" panose="00020600040101010101" charset="-122"/>
                <a:sym typeface="+mn-ea"/>
              </a:rPr>
              <a:t>『</a:t>
            </a:r>
            <a:r>
              <a:rPr lang="zh-CN" altLang="en-US" sz="1600" b="1" dirty="0">
                <a:solidFill>
                  <a:schemeClr val="accent4">
                    <a:lumMod val="40000"/>
                    <a:lumOff val="60000"/>
                  </a:schemeClr>
                </a:solidFill>
                <a:latin typeface="汉仪正圆 55简" panose="00020600040101010101" charset="-122"/>
                <a:ea typeface="汉仪正圆 55简" panose="00020600040101010101" charset="-122"/>
                <a:sym typeface="+mn-ea"/>
              </a:rPr>
              <a:t>始得万物，百晓千知</a:t>
            </a:r>
            <a:r>
              <a:rPr lang="en-US" altLang="zh-CN" sz="1600" b="1" dirty="0">
                <a:solidFill>
                  <a:schemeClr val="accent4">
                    <a:lumMod val="40000"/>
                    <a:lumOff val="60000"/>
                  </a:schemeClr>
                </a:solidFill>
                <a:latin typeface="汉仪正圆 55简" panose="00020600040101010101" charset="-122"/>
                <a:ea typeface="汉仪正圆 55简" panose="00020600040101010101" charset="-122"/>
                <a:sym typeface="+mn-ea"/>
              </a:rPr>
              <a:t>』</a:t>
            </a:r>
          </a:p>
        </p:txBody>
      </p:sp>
      <p:sp>
        <p:nvSpPr>
          <p:cNvPr id="17" name="文本框 16"/>
          <p:cNvSpPr txBox="1"/>
          <p:nvPr/>
        </p:nvSpPr>
        <p:spPr>
          <a:xfrm>
            <a:off x="6451600" y="4851400"/>
            <a:ext cx="5502910" cy="420115"/>
          </a:xfrm>
          <a:prstGeom prst="rect">
            <a:avLst/>
          </a:prstGeom>
          <a:noFill/>
        </p:spPr>
        <p:txBody>
          <a:bodyPr wrap="square" rtlCol="0">
            <a:spAutoFit/>
          </a:bodyPr>
          <a:lstStyle/>
          <a:p>
            <a:pPr algn="l" fontAlgn="auto">
              <a:lnSpc>
                <a:spcPct val="150000"/>
              </a:lnSpc>
            </a:pPr>
            <a:r>
              <a:rPr lang="en-US" altLang="zh-CN" sz="1600" b="1" dirty="0">
                <a:solidFill>
                  <a:schemeClr val="accent4">
                    <a:lumMod val="40000"/>
                    <a:lumOff val="60000"/>
                  </a:schemeClr>
                </a:solidFill>
                <a:latin typeface="汉仪正圆 55简" panose="00020600040101010101" charset="-122"/>
                <a:ea typeface="汉仪正圆 55简" panose="00020600040101010101" charset="-122"/>
                <a:sym typeface="+mn-ea"/>
              </a:rPr>
              <a:t>『</a:t>
            </a:r>
            <a:r>
              <a:rPr lang="zh-CN" altLang="en-US" sz="1600" b="1" dirty="0">
                <a:solidFill>
                  <a:schemeClr val="accent4">
                    <a:lumMod val="40000"/>
                    <a:lumOff val="60000"/>
                  </a:schemeClr>
                </a:solidFill>
                <a:latin typeface="汉仪正圆 55简" panose="00020600040101010101" charset="-122"/>
                <a:ea typeface="汉仪正圆 55简" panose="00020600040101010101" charset="-122"/>
                <a:sym typeface="+mn-ea"/>
              </a:rPr>
              <a:t>一体两翼，精确教学</a:t>
            </a:r>
            <a:r>
              <a:rPr lang="en-US" altLang="zh-CN" sz="1600" b="1" dirty="0">
                <a:solidFill>
                  <a:schemeClr val="accent4">
                    <a:lumMod val="40000"/>
                    <a:lumOff val="60000"/>
                  </a:schemeClr>
                </a:solidFill>
                <a:latin typeface="汉仪正圆 55简" panose="00020600040101010101" charset="-122"/>
                <a:ea typeface="汉仪正圆 55简" panose="00020600040101010101" charset="-122"/>
                <a:sym typeface="+mn-ea"/>
              </a:rPr>
              <a:t>』</a:t>
            </a:r>
          </a:p>
        </p:txBody>
      </p:sp>
      <p:grpSp>
        <p:nvGrpSpPr>
          <p:cNvPr id="30" name="组合 29"/>
          <p:cNvGrpSpPr/>
          <p:nvPr/>
        </p:nvGrpSpPr>
        <p:grpSpPr>
          <a:xfrm>
            <a:off x="3667089" y="1699666"/>
            <a:ext cx="1295999" cy="3458667"/>
            <a:chOff x="6527" y="3759"/>
            <a:chExt cx="1474" cy="4476"/>
          </a:xfrm>
        </p:grpSpPr>
        <p:sp>
          <p:nvSpPr>
            <p:cNvPr id="33" name="任意多边形 32"/>
            <p:cNvSpPr/>
            <p:nvPr/>
          </p:nvSpPr>
          <p:spPr>
            <a:xfrm>
              <a:off x="7370" y="3759"/>
              <a:ext cx="611" cy="4476"/>
            </a:xfrm>
            <a:custGeom>
              <a:avLst/>
              <a:gdLst>
                <a:gd name="connisteX0" fmla="*/ 387985 w 387985"/>
                <a:gd name="connsiteY0" fmla="*/ 0 h 2842260"/>
                <a:gd name="connisteX1" fmla="*/ 0 w 387985"/>
                <a:gd name="connsiteY1" fmla="*/ 0 h 2842260"/>
                <a:gd name="connisteX2" fmla="*/ 0 w 387985"/>
                <a:gd name="connsiteY2" fmla="*/ 2842260 h 2842260"/>
                <a:gd name="connisteX3" fmla="*/ 387985 w 387985"/>
                <a:gd name="connsiteY3" fmla="*/ 2842260 h 2842260"/>
              </a:gdLst>
              <a:ahLst/>
              <a:cxnLst>
                <a:cxn ang="0">
                  <a:pos x="connisteX0" y="connsiteY0"/>
                </a:cxn>
                <a:cxn ang="0">
                  <a:pos x="connisteX1" y="connsiteY1"/>
                </a:cxn>
                <a:cxn ang="0">
                  <a:pos x="connisteX2" y="connsiteY2"/>
                </a:cxn>
                <a:cxn ang="0">
                  <a:pos x="connisteX3" y="connsiteY3"/>
                </a:cxn>
              </a:cxnLst>
              <a:rect l="l" t="t" r="r" b="b"/>
              <a:pathLst>
                <a:path w="387985" h="2842260">
                  <a:moveTo>
                    <a:pt x="387985" y="0"/>
                  </a:moveTo>
                  <a:lnTo>
                    <a:pt x="0" y="0"/>
                  </a:lnTo>
                  <a:lnTo>
                    <a:pt x="0" y="2842260"/>
                  </a:lnTo>
                  <a:lnTo>
                    <a:pt x="387985" y="2842260"/>
                  </a:lnTo>
                </a:path>
              </a:pathLst>
            </a:custGeom>
            <a:noFill/>
            <a:ln w="19050" cap="rnd">
              <a:gradFill>
                <a:gsLst>
                  <a:gs pos="1000">
                    <a:srgbClr val="3D6AFD"/>
                  </a:gs>
                  <a:gs pos="100000">
                    <a:srgbClr val="33DDF8"/>
                  </a:gs>
                </a:gsLst>
                <a:lin ang="10800000" scaled="1"/>
                <a:tileRect r="-100000" b="-100000"/>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cxnSp>
          <p:nvCxnSpPr>
            <p:cNvPr id="35" name="直接连接符 34"/>
            <p:cNvCxnSpPr/>
            <p:nvPr/>
          </p:nvCxnSpPr>
          <p:spPr>
            <a:xfrm>
              <a:off x="6527" y="5895"/>
              <a:ext cx="1474" cy="0"/>
            </a:xfrm>
            <a:prstGeom prst="line">
              <a:avLst/>
            </a:prstGeom>
            <a:ln w="19050" cap="rnd">
              <a:gradFill>
                <a:gsLst>
                  <a:gs pos="1000">
                    <a:srgbClr val="3D6AFD"/>
                  </a:gs>
                  <a:gs pos="100000">
                    <a:srgbClr val="33DDF8"/>
                  </a:gs>
                </a:gsLst>
                <a:lin ang="10800000" scaled="1"/>
                <a:tileRect r="-100000" b="-100000"/>
              </a:gradFill>
              <a:round/>
            </a:ln>
          </p:spPr>
          <p:style>
            <a:lnRef idx="1">
              <a:schemeClr val="accent1"/>
            </a:lnRef>
            <a:fillRef idx="0">
              <a:schemeClr val="accent1"/>
            </a:fillRef>
            <a:effectRef idx="0">
              <a:schemeClr val="accent1"/>
            </a:effectRef>
            <a:fontRef idx="minor">
              <a:schemeClr val="tx1"/>
            </a:fontRef>
          </p:style>
        </p:cxnSp>
      </p:grpSp>
      <p:sp>
        <p:nvSpPr>
          <p:cNvPr id="36" name="文本框 35"/>
          <p:cNvSpPr txBox="1"/>
          <p:nvPr/>
        </p:nvSpPr>
        <p:spPr>
          <a:xfrm>
            <a:off x="6317923" y="883526"/>
            <a:ext cx="4269000" cy="461665"/>
          </a:xfrm>
          <a:prstGeom prst="rect">
            <a:avLst/>
          </a:prstGeom>
          <a:noFill/>
        </p:spPr>
        <p:txBody>
          <a:bodyPr wrap="square" rtlCol="0">
            <a:spAutoFit/>
          </a:bodyPr>
          <a:lstStyle/>
          <a:p>
            <a:pPr algn="l"/>
            <a:r>
              <a:rPr lang="zh-CN" altLang="en-US" sz="24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rPr>
              <a:t>数字人伴学系统</a:t>
            </a:r>
          </a:p>
        </p:txBody>
      </p:sp>
      <p:sp>
        <p:nvSpPr>
          <p:cNvPr id="37" name="文本框 36"/>
          <p:cNvSpPr txBox="1"/>
          <p:nvPr/>
        </p:nvSpPr>
        <p:spPr>
          <a:xfrm>
            <a:off x="6365566" y="2506292"/>
            <a:ext cx="4974745" cy="461665"/>
          </a:xfrm>
          <a:prstGeom prst="rect">
            <a:avLst/>
          </a:prstGeom>
          <a:noFill/>
        </p:spPr>
        <p:txBody>
          <a:bodyPr wrap="square" rtlCol="0">
            <a:spAutoFit/>
          </a:bodyPr>
          <a:lstStyle/>
          <a:p>
            <a:pPr algn="l"/>
            <a:r>
              <a:rPr lang="zh-CN" altLang="en-US" sz="24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rPr>
              <a:t>多智能体</a:t>
            </a:r>
            <a:r>
              <a:rPr lang="en-US" altLang="zh-CN" sz="24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rPr>
              <a:t>-</a:t>
            </a:r>
            <a:r>
              <a:rPr lang="zh-CN" altLang="en-US" sz="24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rPr>
              <a:t>知识库协作系统</a:t>
            </a:r>
          </a:p>
        </p:txBody>
      </p:sp>
      <p:sp>
        <p:nvSpPr>
          <p:cNvPr id="38" name="文本框 37"/>
          <p:cNvSpPr txBox="1"/>
          <p:nvPr/>
        </p:nvSpPr>
        <p:spPr>
          <a:xfrm>
            <a:off x="6365566" y="4113091"/>
            <a:ext cx="5287728" cy="830997"/>
          </a:xfrm>
          <a:prstGeom prst="rect">
            <a:avLst/>
          </a:prstGeom>
          <a:noFill/>
        </p:spPr>
        <p:txBody>
          <a:bodyPr wrap="square" rtlCol="0">
            <a:spAutoFit/>
          </a:bodyPr>
          <a:lstStyle/>
          <a:p>
            <a:pPr algn="l"/>
            <a:r>
              <a:rPr lang="zh-CN" altLang="en-US" sz="24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rPr>
              <a:t>多学科客制化评估系统</a:t>
            </a:r>
            <a:r>
              <a:rPr lang="en-US" altLang="zh-CN" sz="24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rPr>
              <a:t>&amp;</a:t>
            </a:r>
          </a:p>
          <a:p>
            <a:pPr algn="l"/>
            <a:r>
              <a:rPr lang="zh-CN" altLang="en-US" sz="24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rPr>
              <a:t>游戏化学习平台及评估系统</a:t>
            </a:r>
          </a:p>
        </p:txBody>
      </p:sp>
      <p:sp>
        <p:nvSpPr>
          <p:cNvPr id="64" name="椭圆 63"/>
          <p:cNvSpPr>
            <a:spLocks noChangeAspect="1"/>
          </p:cNvSpPr>
          <p:nvPr/>
        </p:nvSpPr>
        <p:spPr>
          <a:xfrm>
            <a:off x="5296404" y="2286004"/>
            <a:ext cx="780596" cy="144000"/>
          </a:xfrm>
          <a:prstGeom prst="ellipse">
            <a:avLst/>
          </a:prstGeom>
          <a:gradFill>
            <a:gsLst>
              <a:gs pos="100000">
                <a:srgbClr val="3D6AFD">
                  <a:alpha val="0"/>
                </a:srgbClr>
              </a:gs>
              <a:gs pos="50000">
                <a:srgbClr val="33DDF8">
                  <a:alpha val="25000"/>
                </a:srgbClr>
              </a:gs>
              <a:gs pos="0">
                <a:srgbClr val="3D6AFD">
                  <a:alpha val="0"/>
                </a:srgbClr>
              </a:gs>
            </a:gsLst>
            <a:lin ang="10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39" name="椭圆 38"/>
          <p:cNvSpPr>
            <a:spLocks noChangeAspect="1"/>
          </p:cNvSpPr>
          <p:nvPr/>
        </p:nvSpPr>
        <p:spPr>
          <a:xfrm>
            <a:off x="5392476" y="3924629"/>
            <a:ext cx="780596" cy="144000"/>
          </a:xfrm>
          <a:prstGeom prst="ellipse">
            <a:avLst/>
          </a:prstGeom>
          <a:gradFill>
            <a:gsLst>
              <a:gs pos="100000">
                <a:srgbClr val="3D6AFD">
                  <a:alpha val="0"/>
                </a:srgbClr>
              </a:gs>
              <a:gs pos="50000">
                <a:srgbClr val="33DDF8">
                  <a:alpha val="25000"/>
                </a:srgbClr>
              </a:gs>
              <a:gs pos="0">
                <a:srgbClr val="3D6AFD">
                  <a:alpha val="0"/>
                </a:srgbClr>
              </a:gs>
            </a:gsLst>
            <a:lin ang="10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pic>
        <p:nvPicPr>
          <p:cNvPr id="2" name="图片 1" descr="2355 [转换]"/>
          <p:cNvPicPr>
            <a:picLocks noChangeAspect="1"/>
          </p:cNvPicPr>
          <p:nvPr/>
        </p:nvPicPr>
        <p:blipFill>
          <a:blip r:embed="rId6"/>
          <a:srcRect r="-5240"/>
          <a:stretch>
            <a:fillRect/>
          </a:stretch>
        </p:blipFill>
        <p:spPr>
          <a:xfrm>
            <a:off x="5224198" y="2812256"/>
            <a:ext cx="936769" cy="1296000"/>
          </a:xfrm>
          <a:custGeom>
            <a:avLst/>
            <a:gdLst/>
            <a:ahLst/>
            <a:cxnLst>
              <a:cxn ang="3">
                <a:pos x="hc" y="t"/>
              </a:cxn>
              <a:cxn ang="cd2">
                <a:pos x="l" y="vc"/>
              </a:cxn>
              <a:cxn ang="cd4">
                <a:pos x="hc" y="b"/>
              </a:cxn>
              <a:cxn ang="0">
                <a:pos x="r" y="vc"/>
              </a:cxn>
            </a:cxnLst>
            <a:rect l="l" t="t" r="r" b="b"/>
            <a:pathLst>
              <a:path w="1912" h="3022">
                <a:moveTo>
                  <a:pt x="0" y="0"/>
                </a:moveTo>
                <a:lnTo>
                  <a:pt x="1912" y="0"/>
                </a:lnTo>
                <a:lnTo>
                  <a:pt x="1912" y="3022"/>
                </a:lnTo>
                <a:lnTo>
                  <a:pt x="1827" y="3022"/>
                </a:lnTo>
                <a:cubicBezTo>
                  <a:pt x="1820" y="2950"/>
                  <a:pt x="1596" y="2867"/>
                  <a:pt x="1468" y="2838"/>
                </a:cubicBezTo>
                <a:lnTo>
                  <a:pt x="1471" y="2790"/>
                </a:lnTo>
                <a:lnTo>
                  <a:pt x="1003" y="2696"/>
                </a:lnTo>
                <a:lnTo>
                  <a:pt x="911" y="2767"/>
                </a:lnTo>
                <a:lnTo>
                  <a:pt x="900" y="2767"/>
                </a:lnTo>
                <a:lnTo>
                  <a:pt x="882" y="2767"/>
                </a:lnTo>
                <a:lnTo>
                  <a:pt x="821" y="2719"/>
                </a:lnTo>
                <a:lnTo>
                  <a:pt x="738" y="2686"/>
                </a:lnTo>
                <a:lnTo>
                  <a:pt x="633" y="2681"/>
                </a:lnTo>
                <a:lnTo>
                  <a:pt x="518" y="2681"/>
                </a:lnTo>
                <a:lnTo>
                  <a:pt x="402" y="2730"/>
                </a:lnTo>
                <a:lnTo>
                  <a:pt x="413" y="2796"/>
                </a:lnTo>
                <a:cubicBezTo>
                  <a:pt x="236" y="2820"/>
                  <a:pt x="49" y="2877"/>
                  <a:pt x="0" y="2906"/>
                </a:cubicBezTo>
                <a:lnTo>
                  <a:pt x="0" y="0"/>
                </a:lnTo>
                <a:close/>
              </a:path>
            </a:pathLst>
          </a:custGeom>
        </p:spPr>
      </p:pic>
      <p:sp>
        <p:nvSpPr>
          <p:cNvPr id="6" name="椭圆 5"/>
          <p:cNvSpPr>
            <a:spLocks noChangeAspect="1"/>
          </p:cNvSpPr>
          <p:nvPr/>
        </p:nvSpPr>
        <p:spPr>
          <a:xfrm>
            <a:off x="5343711" y="5658715"/>
            <a:ext cx="780596" cy="144000"/>
          </a:xfrm>
          <a:prstGeom prst="ellipse">
            <a:avLst/>
          </a:prstGeom>
          <a:gradFill>
            <a:gsLst>
              <a:gs pos="100000">
                <a:srgbClr val="3D6AFD">
                  <a:alpha val="0"/>
                </a:srgbClr>
              </a:gs>
              <a:gs pos="50000">
                <a:srgbClr val="33DDF8">
                  <a:alpha val="25000"/>
                </a:srgbClr>
              </a:gs>
              <a:gs pos="0">
                <a:srgbClr val="3D6AFD">
                  <a:alpha val="0"/>
                </a:srgbClr>
              </a:gs>
            </a:gsLst>
            <a:lin ang="10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nvGrpSpPr>
          <p:cNvPr id="11" name="组合 10"/>
          <p:cNvGrpSpPr/>
          <p:nvPr/>
        </p:nvGrpSpPr>
        <p:grpSpPr>
          <a:xfrm>
            <a:off x="1182943" y="1839670"/>
            <a:ext cx="2461368" cy="3420000"/>
            <a:chOff x="1182943" y="1839670"/>
            <a:chExt cx="2461368" cy="3420000"/>
          </a:xfrm>
        </p:grpSpPr>
        <p:pic>
          <p:nvPicPr>
            <p:cNvPr id="18" name="图片 17" descr="robot-humanoid-using-tablet-computer-big-data-analytic"/>
            <p:cNvPicPr>
              <a:picLocks noChangeAspect="1"/>
            </p:cNvPicPr>
            <p:nvPr/>
          </p:nvPicPr>
          <p:blipFill>
            <a:blip r:embed="rId7"/>
            <a:srcRect/>
            <a:stretch>
              <a:fillRect/>
            </a:stretch>
          </p:blipFill>
          <p:spPr>
            <a:xfrm>
              <a:off x="1182943" y="1839670"/>
              <a:ext cx="2461368" cy="3420000"/>
            </a:xfrm>
            <a:prstGeom prst="roundRect">
              <a:avLst>
                <a:gd name="adj" fmla="val 1573"/>
              </a:avLst>
            </a:prstGeom>
            <a:ln>
              <a:gradFill>
                <a:gsLst>
                  <a:gs pos="100000">
                    <a:srgbClr val="3D6AFD"/>
                  </a:gs>
                  <a:gs pos="0">
                    <a:srgbClr val="33DDF8"/>
                  </a:gs>
                </a:gsLst>
                <a:lin ang="18900000" scaled="1"/>
              </a:gradFill>
            </a:ln>
          </p:spPr>
        </p:pic>
        <p:pic>
          <p:nvPicPr>
            <p:cNvPr id="7" name="图片 6" descr="徽标&#10;&#10;AI 生成的内容可能不正确。"/>
            <p:cNvPicPr>
              <a:picLocks noChangeAspect="1"/>
            </p:cNvPicPr>
            <p:nvPr/>
          </p:nvPicPr>
          <p:blipFill>
            <a:blip r:embed="rId8" cstate="print"/>
            <a:stretch>
              <a:fillRect/>
            </a:stretch>
          </p:blipFill>
          <p:spPr>
            <a:xfrm rot="-1800000">
              <a:off x="2578214" y="3261670"/>
              <a:ext cx="576000" cy="576000"/>
            </a:xfrm>
            <a:prstGeom prst="rect">
              <a:avLst/>
            </a:prstGeom>
            <a:scene3d>
              <a:camera prst="isometricTopUp"/>
              <a:lightRig rig="threePt" dir="t"/>
            </a:scene3d>
          </p:spPr>
        </p:pic>
      </p:grpSp>
      <p:sp>
        <p:nvSpPr>
          <p:cNvPr id="29" name="圆角矩形 15"/>
          <p:cNvSpPr/>
          <p:nvPr/>
        </p:nvSpPr>
        <p:spPr>
          <a:xfrm>
            <a:off x="1049011" y="1710056"/>
            <a:ext cx="2733280" cy="3667239"/>
          </a:xfrm>
          <a:prstGeom prst="roundRect">
            <a:avLst>
              <a:gd name="adj" fmla="val 2782"/>
            </a:avLst>
          </a:prstGeom>
          <a:noFill/>
          <a:ln w="22225">
            <a:solidFill>
              <a:srgbClr val="36BCF9"/>
            </a:solidFill>
          </a:ln>
          <a:effectLst>
            <a:glow rad="1016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noFill/>
              </a:ln>
              <a:noFill/>
              <a:ea typeface="汉仪正圆 55简" panose="00020600040101010101" charset="-122"/>
            </a:endParaRPr>
          </a:p>
        </p:txBody>
      </p:sp>
      <p:sp>
        <p:nvSpPr>
          <p:cNvPr id="19" name="文本框 18">
            <a:extLst>
              <a:ext uri="{FF2B5EF4-FFF2-40B4-BE49-F238E27FC236}">
                <a16:creationId xmlns:a16="http://schemas.microsoft.com/office/drawing/2014/main" id="{774EAF91-702E-2CC1-C211-1E82D0984FB1}"/>
              </a:ext>
            </a:extLst>
          </p:cNvPr>
          <p:cNvSpPr txBox="1"/>
          <p:nvPr/>
        </p:nvSpPr>
        <p:spPr>
          <a:xfrm>
            <a:off x="6341771" y="1739175"/>
            <a:ext cx="5502909" cy="584775"/>
          </a:xfrm>
          <a:prstGeom prst="rect">
            <a:avLst/>
          </a:prstGeom>
          <a:noFill/>
        </p:spPr>
        <p:txBody>
          <a:bodyPr wrap="square" rtlCol="0">
            <a:spAutoFit/>
          </a:bodyPr>
          <a:lstStyle/>
          <a:p>
            <a:r>
              <a:rPr lang="zh-CN" altLang="en-US" sz="1600" dirty="0">
                <a:solidFill>
                  <a:schemeClr val="bg1"/>
                </a:solidFill>
              </a:rPr>
              <a:t>基于模块化语音识别、大模型、语音合成与</a:t>
            </a:r>
            <a:endParaRPr lang="en-US" altLang="zh-CN" sz="1600" dirty="0">
              <a:solidFill>
                <a:schemeClr val="bg1"/>
              </a:solidFill>
            </a:endParaRPr>
          </a:p>
          <a:p>
            <a:r>
              <a:rPr lang="zh-CN" altLang="en-US" sz="1600" dirty="0">
                <a:solidFill>
                  <a:schemeClr val="bg1"/>
                </a:solidFill>
              </a:rPr>
              <a:t>数字人驱动技术，打造实时交互学习伙伴</a:t>
            </a:r>
          </a:p>
        </p:txBody>
      </p:sp>
      <p:sp>
        <p:nvSpPr>
          <p:cNvPr id="20" name="文本框 19">
            <a:extLst>
              <a:ext uri="{FF2B5EF4-FFF2-40B4-BE49-F238E27FC236}">
                <a16:creationId xmlns:a16="http://schemas.microsoft.com/office/drawing/2014/main" id="{6C70AEFD-051F-DAE9-552F-DE82DC25BB1B}"/>
              </a:ext>
            </a:extLst>
          </p:cNvPr>
          <p:cNvSpPr txBox="1"/>
          <p:nvPr/>
        </p:nvSpPr>
        <p:spPr>
          <a:xfrm>
            <a:off x="6452925" y="3358311"/>
            <a:ext cx="4800026" cy="584775"/>
          </a:xfrm>
          <a:prstGeom prst="rect">
            <a:avLst/>
          </a:prstGeom>
          <a:noFill/>
        </p:spPr>
        <p:txBody>
          <a:bodyPr wrap="square" rtlCol="0">
            <a:spAutoFit/>
          </a:bodyPr>
          <a:lstStyle/>
          <a:p>
            <a:r>
              <a:rPr lang="zh-CN" altLang="en-US" sz="1600" dirty="0">
                <a:solidFill>
                  <a:schemeClr val="bg1"/>
                </a:solidFill>
              </a:rPr>
              <a:t>利用</a:t>
            </a:r>
            <a:r>
              <a:rPr lang="en-US" altLang="zh-CN" sz="1600" dirty="0" err="1">
                <a:solidFill>
                  <a:schemeClr val="bg1"/>
                </a:solidFill>
              </a:rPr>
              <a:t>AgentUniverse</a:t>
            </a:r>
            <a:r>
              <a:rPr lang="zh-CN" altLang="en-US" sz="1600" dirty="0">
                <a:solidFill>
                  <a:schemeClr val="bg1"/>
                </a:solidFill>
              </a:rPr>
              <a:t>构建可协作的多智能体网络</a:t>
            </a:r>
            <a:endParaRPr lang="en-US" altLang="zh-CN" sz="1600" dirty="0">
              <a:solidFill>
                <a:schemeClr val="bg1"/>
              </a:solidFill>
            </a:endParaRPr>
          </a:p>
          <a:p>
            <a:r>
              <a:rPr lang="zh-CN" altLang="en-US" sz="1600" dirty="0">
                <a:solidFill>
                  <a:schemeClr val="bg1"/>
                </a:solidFill>
              </a:rPr>
              <a:t>实现知识检索、学习规划与系统自优化</a:t>
            </a:r>
          </a:p>
        </p:txBody>
      </p:sp>
      <p:sp>
        <p:nvSpPr>
          <p:cNvPr id="22" name="文本框 21">
            <a:extLst>
              <a:ext uri="{FF2B5EF4-FFF2-40B4-BE49-F238E27FC236}">
                <a16:creationId xmlns:a16="http://schemas.microsoft.com/office/drawing/2014/main" id="{61D20D6E-3A59-0B9C-060F-EAD02AC65A99}"/>
              </a:ext>
            </a:extLst>
          </p:cNvPr>
          <p:cNvSpPr txBox="1"/>
          <p:nvPr/>
        </p:nvSpPr>
        <p:spPr>
          <a:xfrm>
            <a:off x="6452925" y="5366864"/>
            <a:ext cx="5071910" cy="830997"/>
          </a:xfrm>
          <a:prstGeom prst="rect">
            <a:avLst/>
          </a:prstGeom>
          <a:noFill/>
        </p:spPr>
        <p:txBody>
          <a:bodyPr wrap="square" rtlCol="0">
            <a:spAutoFit/>
          </a:bodyPr>
          <a:lstStyle/>
          <a:p>
            <a:r>
              <a:rPr lang="zh-CN" altLang="en-US" sz="1600" dirty="0">
                <a:solidFill>
                  <a:schemeClr val="bg1"/>
                </a:solidFill>
              </a:rPr>
              <a:t>提供学科定制化、多维度的精准测评与反馈</a:t>
            </a:r>
            <a:endParaRPr lang="en-US" altLang="zh-CN" sz="1600" dirty="0">
              <a:solidFill>
                <a:schemeClr val="bg1"/>
              </a:solidFill>
            </a:endParaRPr>
          </a:p>
          <a:p>
            <a:r>
              <a:rPr lang="zh-CN" altLang="en-US" sz="1600" dirty="0">
                <a:solidFill>
                  <a:schemeClr val="bg1"/>
                </a:solidFill>
              </a:rPr>
              <a:t>激发低龄或初学者的学习兴趣与动力</a:t>
            </a:r>
            <a:endParaRPr lang="en-US" altLang="zh-CN" sz="1600" dirty="0">
              <a:solidFill>
                <a:schemeClr val="bg1"/>
              </a:solidFill>
            </a:endParaRPr>
          </a:p>
          <a:p>
            <a:r>
              <a:rPr lang="zh-CN" altLang="en-US" sz="1600" dirty="0">
                <a:solidFill>
                  <a:schemeClr val="bg1"/>
                </a:solidFill>
              </a:rPr>
              <a:t>打通“学</a:t>
            </a:r>
            <a:r>
              <a:rPr lang="en-US" altLang="zh-CN" sz="1600" dirty="0">
                <a:solidFill>
                  <a:schemeClr val="bg1"/>
                </a:solidFill>
              </a:rPr>
              <a:t>-</a:t>
            </a:r>
            <a:r>
              <a:rPr lang="zh-CN" altLang="en-US" sz="1600" dirty="0">
                <a:solidFill>
                  <a:schemeClr val="bg1"/>
                </a:solidFill>
              </a:rPr>
              <a:t>练</a:t>
            </a:r>
            <a:r>
              <a:rPr lang="en-US" altLang="zh-CN" sz="1600" dirty="0">
                <a:solidFill>
                  <a:schemeClr val="bg1"/>
                </a:solidFill>
              </a:rPr>
              <a:t>-</a:t>
            </a:r>
            <a:r>
              <a:rPr lang="zh-CN" altLang="en-US" sz="1600" dirty="0">
                <a:solidFill>
                  <a:schemeClr val="bg1"/>
                </a:solidFill>
              </a:rPr>
              <a:t>测</a:t>
            </a:r>
            <a:r>
              <a:rPr lang="en-US" altLang="zh-CN" sz="1600" dirty="0">
                <a:solidFill>
                  <a:schemeClr val="bg1"/>
                </a:solidFill>
              </a:rPr>
              <a:t>-</a:t>
            </a:r>
            <a:r>
              <a:rPr lang="zh-CN" altLang="en-US" sz="1600" dirty="0">
                <a:solidFill>
                  <a:schemeClr val="bg1"/>
                </a:solidFill>
              </a:rPr>
              <a:t>评”闭环，实现高效学习</a:t>
            </a:r>
          </a:p>
        </p:txBody>
      </p:sp>
      <p:sp>
        <p:nvSpPr>
          <p:cNvPr id="9" name="文本框 8">
            <a:extLst>
              <a:ext uri="{FF2B5EF4-FFF2-40B4-BE49-F238E27FC236}">
                <a16:creationId xmlns:a16="http://schemas.microsoft.com/office/drawing/2014/main" id="{ACF8908A-58E7-FED1-A465-E338483E250F}"/>
              </a:ext>
            </a:extLst>
          </p:cNvPr>
          <p:cNvSpPr txBox="1"/>
          <p:nvPr/>
        </p:nvSpPr>
        <p:spPr>
          <a:xfrm>
            <a:off x="983615" y="254000"/>
            <a:ext cx="7411682" cy="584775"/>
          </a:xfrm>
          <a:prstGeom prst="rect">
            <a:avLst/>
          </a:prstGeom>
          <a:noFill/>
        </p:spPr>
        <p:txBody>
          <a:bodyPr wrap="square" rtlCol="0">
            <a:spAutoFit/>
          </a:bodyPr>
          <a:lstStyle/>
          <a:p>
            <a:pPr algn="l"/>
            <a:r>
              <a:rPr lang="zh-CN" altLang="en-US" sz="3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项目创新点、技术路线与解决方案</a:t>
            </a:r>
          </a:p>
        </p:txBody>
      </p:sp>
      <p:grpSp>
        <p:nvGrpSpPr>
          <p:cNvPr id="10" name="组合 9">
            <a:extLst>
              <a:ext uri="{FF2B5EF4-FFF2-40B4-BE49-F238E27FC236}">
                <a16:creationId xmlns:a16="http://schemas.microsoft.com/office/drawing/2014/main" id="{D4DC9622-F683-0837-5D2C-98E1C740A5FD}"/>
              </a:ext>
            </a:extLst>
          </p:cNvPr>
          <p:cNvGrpSpPr>
            <a:grpSpLocks noChangeAspect="1"/>
          </p:cNvGrpSpPr>
          <p:nvPr/>
        </p:nvGrpSpPr>
        <p:grpSpPr>
          <a:xfrm>
            <a:off x="29210" y="249555"/>
            <a:ext cx="863357" cy="610274"/>
            <a:chOff x="10598" y="2603"/>
            <a:chExt cx="1501" cy="1061"/>
          </a:xfrm>
        </p:grpSpPr>
        <p:sp>
          <p:nvSpPr>
            <p:cNvPr id="14" name="文本框 13">
              <a:extLst>
                <a:ext uri="{FF2B5EF4-FFF2-40B4-BE49-F238E27FC236}">
                  <a16:creationId xmlns:a16="http://schemas.microsoft.com/office/drawing/2014/main" id="{E15DD422-DFE5-96CB-DE85-939478D52A67}"/>
                </a:ext>
              </a:extLst>
            </p:cNvPr>
            <p:cNvSpPr txBox="1"/>
            <p:nvPr/>
          </p:nvSpPr>
          <p:spPr>
            <a:xfrm>
              <a:off x="10598" y="2603"/>
              <a:ext cx="1501" cy="1015"/>
            </a:xfrm>
            <a:prstGeom prst="rect">
              <a:avLst/>
            </a:prstGeom>
            <a:noFill/>
          </p:spPr>
          <p:txBody>
            <a:bodyPr wrap="square" rtlCol="0">
              <a:spAutoFit/>
            </a:bodyPr>
            <a:lstStyle/>
            <a:p>
              <a:pPr algn="ctr"/>
              <a:r>
                <a:rPr lang="en-US" altLang="zh-CN" sz="3200" dirty="0">
                  <a:ln>
                    <a:noFill/>
                  </a:ln>
                  <a:solidFill>
                    <a:schemeClr val="bg1"/>
                  </a:solidFill>
                  <a:latin typeface="DingTalk Sans" panose="00020600040101000101" pitchFamily="18" charset="0"/>
                  <a:ea typeface="DingTalk Sans" panose="00020600040101000101" pitchFamily="18" charset="0"/>
                </a:rPr>
                <a:t>02</a:t>
              </a:r>
            </a:p>
          </p:txBody>
        </p:sp>
        <p:sp>
          <p:nvSpPr>
            <p:cNvPr id="15" name="椭圆 14">
              <a:extLst>
                <a:ext uri="{FF2B5EF4-FFF2-40B4-BE49-F238E27FC236}">
                  <a16:creationId xmlns:a16="http://schemas.microsoft.com/office/drawing/2014/main" id="{766F2946-3933-7088-5CFF-96AA348CBB8B}"/>
                </a:ext>
              </a:extLst>
            </p:cNvPr>
            <p:cNvSpPr>
              <a:spLocks noChangeAspect="1"/>
            </p:cNvSpPr>
            <p:nvPr/>
          </p:nvSpPr>
          <p:spPr>
            <a:xfrm>
              <a:off x="10987" y="2757"/>
              <a:ext cx="968" cy="907"/>
            </a:xfrm>
            <a:prstGeom prst="ellipse">
              <a:avLst/>
            </a:prstGeom>
            <a:noFill/>
            <a:ln w="79375">
              <a:gradFill>
                <a:gsLst>
                  <a:gs pos="30000">
                    <a:srgbClr val="33DDF8">
                      <a:alpha val="0"/>
                    </a:srgbClr>
                  </a:gs>
                  <a:gs pos="100000">
                    <a:srgbClr val="33DDF8"/>
                  </a:gs>
                </a:gsLst>
                <a:lin ang="39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汉仪正圆 55简" panose="00020600040101010101" charset="-122"/>
                <a:ea typeface="汉仪正圆 55简" panose="00020600040101010101" charset="-122"/>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4"/>
          <a:srcRect/>
          <a:stretch>
            <a:fillRect/>
          </a:stretch>
        </p:blipFill>
        <p:spPr>
          <a:xfrm>
            <a:off x="-6000" y="-1270"/>
            <a:ext cx="12204000" cy="6860540"/>
          </a:xfrm>
          <a:prstGeom prst="rect">
            <a:avLst/>
          </a:prstGeom>
        </p:spPr>
      </p:pic>
      <p:sp>
        <p:nvSpPr>
          <p:cNvPr id="161" name="矩形 160"/>
          <p:cNvSpPr/>
          <p:nvPr/>
        </p:nvSpPr>
        <p:spPr>
          <a:xfrm>
            <a:off x="-5715" y="-1905"/>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4" y="299073"/>
            <a:ext cx="6060123" cy="523220"/>
          </a:xfrm>
          <a:prstGeom prst="rect">
            <a:avLst/>
          </a:prstGeom>
          <a:noFill/>
        </p:spPr>
        <p:txBody>
          <a:bodyPr wrap="square" rtlCol="0">
            <a:spAutoFit/>
          </a:bodyPr>
          <a:lstStyle/>
          <a:p>
            <a:pPr algn="l"/>
            <a:r>
              <a:rPr lang="zh-CN" altLang="en-US" sz="28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数字人伴学系统</a:t>
            </a:r>
          </a:p>
        </p:txBody>
      </p:sp>
      <p:grpSp>
        <p:nvGrpSpPr>
          <p:cNvPr id="9" name="组合 8"/>
          <p:cNvGrpSpPr>
            <a:grpSpLocks noChangeAspect="1"/>
          </p:cNvGrpSpPr>
          <p:nvPr/>
        </p:nvGrpSpPr>
        <p:grpSpPr>
          <a:xfrm>
            <a:off x="29210" y="249555"/>
            <a:ext cx="863357" cy="610274"/>
            <a:chOff x="10598" y="2603"/>
            <a:chExt cx="1501" cy="1061"/>
          </a:xfrm>
        </p:grpSpPr>
        <p:sp>
          <p:nvSpPr>
            <p:cNvPr id="15" name="文本框 14"/>
            <p:cNvSpPr txBox="1"/>
            <p:nvPr/>
          </p:nvSpPr>
          <p:spPr>
            <a:xfrm>
              <a:off x="10598" y="2603"/>
              <a:ext cx="1501" cy="1015"/>
            </a:xfrm>
            <a:prstGeom prst="rect">
              <a:avLst/>
            </a:prstGeom>
            <a:noFill/>
          </p:spPr>
          <p:txBody>
            <a:bodyPr wrap="square" rtlCol="0">
              <a:spAutoFit/>
            </a:bodyPr>
            <a:lstStyle/>
            <a:p>
              <a:pPr algn="ctr"/>
              <a:r>
                <a:rPr lang="en-US" altLang="zh-CN" sz="3200" b="1" dirty="0">
                  <a:ln>
                    <a:noFill/>
                  </a:ln>
                  <a:solidFill>
                    <a:schemeClr val="bg1"/>
                  </a:solidFill>
                  <a:latin typeface="DingTalk Sans" panose="00020600040101000101" pitchFamily="18" charset="0"/>
                  <a:ea typeface="DingTalk Sans" panose="00020600040101000101" pitchFamily="18" charset="0"/>
                </a:rPr>
                <a:t>02</a:t>
              </a:r>
            </a:p>
          </p:txBody>
        </p:sp>
        <p:sp>
          <p:nvSpPr>
            <p:cNvPr id="16" name="椭圆 15"/>
            <p:cNvSpPr>
              <a:spLocks noChangeAspect="1"/>
            </p:cNvSpPr>
            <p:nvPr/>
          </p:nvSpPr>
          <p:spPr>
            <a:xfrm>
              <a:off x="10987" y="2757"/>
              <a:ext cx="968" cy="907"/>
            </a:xfrm>
            <a:prstGeom prst="ellipse">
              <a:avLst/>
            </a:prstGeom>
            <a:noFill/>
            <a:ln w="79375">
              <a:gradFill>
                <a:gsLst>
                  <a:gs pos="30000">
                    <a:srgbClr val="33DDF8">
                      <a:alpha val="0"/>
                    </a:srgbClr>
                  </a:gs>
                  <a:gs pos="100000">
                    <a:srgbClr val="33DDF8"/>
                  </a:gs>
                </a:gsLst>
                <a:lin ang="39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汉仪正圆 55简" panose="00020600040101010101" charset="-122"/>
                <a:ea typeface="汉仪正圆 55简" panose="00020600040101010101" charset="-122"/>
              </a:endParaRPr>
            </a:p>
          </p:txBody>
        </p:sp>
      </p:grpSp>
      <p:sp>
        <p:nvSpPr>
          <p:cNvPr id="344"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基于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，而</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超脱于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单纯</a:t>
            </a:r>
            <a:r>
              <a:rPr lang="zh-CN" altLang="en-US" sz="2700" dirty="0">
                <a:solidFill>
                  <a:prstClr val="white"/>
                </a:solidFill>
                <a:effectLst>
                  <a:outerShdw blurRad="38100" dist="38100" dir="2700000" algn="tl" rotWithShape="0">
                    <a:srgbClr val="000000">
                      <a:alpha val="72000"/>
                    </a:srgbClr>
                  </a:outerShdw>
                </a:effectLst>
                <a:latin typeface="方正仿宋_GB2312" panose="02000000000000000000" charset="-122"/>
                <a:ea typeface="方正仿宋_GB2312" panose="02000000000000000000" charset="-122"/>
                <a:cs typeface="方正仿宋_GB2312" panose="02000000000000000000" charset="-122"/>
                <a:sym typeface="+mn-ea"/>
              </a:rPr>
              <a:t>的</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语音识别服务（</a:t>
            </a:r>
            <a:r>
              <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ASR</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），真正</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理解</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并</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读懂</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你的声音</a:t>
            </a:r>
            <a:endPar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endParaRPr>
          </a:p>
        </p:txBody>
      </p:sp>
      <p:grpSp>
        <p:nvGrpSpPr>
          <p:cNvPr id="2" name="组合 1"/>
          <p:cNvGrpSpPr>
            <a:grpSpLocks noChangeAspect="1"/>
          </p:cNvGrpSpPr>
          <p:nvPr/>
        </p:nvGrpSpPr>
        <p:grpSpPr>
          <a:xfrm>
            <a:off x="11381927" y="463828"/>
            <a:ext cx="399822" cy="792000"/>
            <a:chOff x="17792" y="462"/>
            <a:chExt cx="680" cy="1347"/>
          </a:xfrm>
        </p:grpSpPr>
        <p:sp>
          <p:nvSpPr>
            <p:cNvPr id="4" name="燕尾形 2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 name="燕尾形 2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0" name="燕尾形 23"/>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pic>
        <p:nvPicPr>
          <p:cNvPr id="7" name="图片 6" descr="图示&#10;&#10;AI 生成的内容可能不正确。">
            <a:extLst>
              <a:ext uri="{FF2B5EF4-FFF2-40B4-BE49-F238E27FC236}">
                <a16:creationId xmlns:a16="http://schemas.microsoft.com/office/drawing/2014/main" id="{2D829349-0F24-B6D8-DEBF-4AC4A430EFC5}"/>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27014" y="1484550"/>
            <a:ext cx="5183505" cy="1844675"/>
          </a:xfrm>
          <a:prstGeom prst="rect">
            <a:avLst/>
          </a:prstGeom>
          <a:noFill/>
          <a:ln>
            <a:noFill/>
          </a:ln>
        </p:spPr>
      </p:pic>
      <p:pic>
        <p:nvPicPr>
          <p:cNvPr id="8" name="图片 7">
            <a:extLst>
              <a:ext uri="{FF2B5EF4-FFF2-40B4-BE49-F238E27FC236}">
                <a16:creationId xmlns:a16="http://schemas.microsoft.com/office/drawing/2014/main" id="{FB0798BB-C6A6-FC50-7481-D082BF3D6632}"/>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643248" y="1041410"/>
            <a:ext cx="5183505" cy="279273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4"/>
          <a:srcRect/>
          <a:stretch>
            <a:fillRect/>
          </a:stretch>
        </p:blipFill>
        <p:spPr>
          <a:xfrm>
            <a:off x="-6000" y="-1270"/>
            <a:ext cx="12204000" cy="6860540"/>
          </a:xfrm>
          <a:prstGeom prst="rect">
            <a:avLst/>
          </a:prstGeom>
        </p:spPr>
      </p:pic>
      <p:sp>
        <p:nvSpPr>
          <p:cNvPr id="161" name="矩形 160"/>
          <p:cNvSpPr/>
          <p:nvPr/>
        </p:nvSpPr>
        <p:spPr>
          <a:xfrm>
            <a:off x="-5715" y="-1905"/>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4" y="299073"/>
            <a:ext cx="6060123" cy="523220"/>
          </a:xfrm>
          <a:prstGeom prst="rect">
            <a:avLst/>
          </a:prstGeom>
          <a:noFill/>
        </p:spPr>
        <p:txBody>
          <a:bodyPr wrap="square" rtlCol="0">
            <a:spAutoFit/>
          </a:bodyPr>
          <a:lstStyle/>
          <a:p>
            <a:pPr algn="l"/>
            <a:r>
              <a:rPr lang="zh-CN" altLang="en-US" sz="28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数字人伴学系统</a:t>
            </a:r>
          </a:p>
        </p:txBody>
      </p:sp>
      <p:grpSp>
        <p:nvGrpSpPr>
          <p:cNvPr id="9" name="组合 8"/>
          <p:cNvGrpSpPr>
            <a:grpSpLocks noChangeAspect="1"/>
          </p:cNvGrpSpPr>
          <p:nvPr/>
        </p:nvGrpSpPr>
        <p:grpSpPr>
          <a:xfrm>
            <a:off x="29210" y="249555"/>
            <a:ext cx="863357" cy="610274"/>
            <a:chOff x="10598" y="2603"/>
            <a:chExt cx="1501" cy="1061"/>
          </a:xfrm>
        </p:grpSpPr>
        <p:sp>
          <p:nvSpPr>
            <p:cNvPr id="15" name="文本框 14"/>
            <p:cNvSpPr txBox="1"/>
            <p:nvPr/>
          </p:nvSpPr>
          <p:spPr>
            <a:xfrm>
              <a:off x="10598" y="2603"/>
              <a:ext cx="1501" cy="1015"/>
            </a:xfrm>
            <a:prstGeom prst="rect">
              <a:avLst/>
            </a:prstGeom>
            <a:noFill/>
          </p:spPr>
          <p:txBody>
            <a:bodyPr wrap="square" rtlCol="0">
              <a:spAutoFit/>
            </a:bodyPr>
            <a:lstStyle/>
            <a:p>
              <a:pPr algn="ctr"/>
              <a:r>
                <a:rPr lang="en-US" altLang="zh-CN" sz="3200" b="1" dirty="0">
                  <a:ln>
                    <a:noFill/>
                  </a:ln>
                  <a:solidFill>
                    <a:schemeClr val="bg1"/>
                  </a:solidFill>
                  <a:latin typeface="DingTalk Sans" panose="00020600040101000101" pitchFamily="18" charset="0"/>
                  <a:ea typeface="DingTalk Sans" panose="00020600040101000101" pitchFamily="18" charset="0"/>
                </a:rPr>
                <a:t>02</a:t>
              </a:r>
            </a:p>
          </p:txBody>
        </p:sp>
        <p:sp>
          <p:nvSpPr>
            <p:cNvPr id="16" name="椭圆 15"/>
            <p:cNvSpPr>
              <a:spLocks noChangeAspect="1"/>
            </p:cNvSpPr>
            <p:nvPr/>
          </p:nvSpPr>
          <p:spPr>
            <a:xfrm>
              <a:off x="10987" y="2757"/>
              <a:ext cx="968" cy="907"/>
            </a:xfrm>
            <a:prstGeom prst="ellipse">
              <a:avLst/>
            </a:prstGeom>
            <a:noFill/>
            <a:ln w="79375">
              <a:gradFill>
                <a:gsLst>
                  <a:gs pos="30000">
                    <a:srgbClr val="33DDF8">
                      <a:alpha val="0"/>
                    </a:srgbClr>
                  </a:gs>
                  <a:gs pos="100000">
                    <a:srgbClr val="33DDF8"/>
                  </a:gs>
                </a:gsLst>
                <a:lin ang="39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汉仪正圆 55简" panose="00020600040101010101" charset="-122"/>
                <a:ea typeface="汉仪正圆 55简" panose="00020600040101010101" charset="-122"/>
              </a:endParaRPr>
            </a:p>
          </p:txBody>
        </p:sp>
      </p:grpSp>
      <p:sp>
        <p:nvSpPr>
          <p:cNvPr id="344"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基于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，而</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超脱于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单纯</a:t>
            </a:r>
            <a:r>
              <a:rPr lang="zh-CN" altLang="en-US" sz="2700" dirty="0">
                <a:solidFill>
                  <a:prstClr val="white"/>
                </a:solidFill>
                <a:effectLst>
                  <a:outerShdw blurRad="38100" dist="38100" dir="2700000" algn="tl" rotWithShape="0">
                    <a:srgbClr val="000000">
                      <a:alpha val="72000"/>
                    </a:srgbClr>
                  </a:outerShdw>
                </a:effectLst>
                <a:latin typeface="方正仿宋_GB2312" panose="02000000000000000000" charset="-122"/>
                <a:ea typeface="方正仿宋_GB2312" panose="02000000000000000000" charset="-122"/>
                <a:cs typeface="方正仿宋_GB2312" panose="02000000000000000000" charset="-122"/>
                <a:sym typeface="+mn-ea"/>
              </a:rPr>
              <a:t>的</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语音识别服务（</a:t>
            </a:r>
            <a:r>
              <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ASR</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），真正</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理解</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并</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读懂</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你的声音</a:t>
            </a:r>
            <a:endPar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endParaRPr>
          </a:p>
        </p:txBody>
      </p:sp>
      <p:grpSp>
        <p:nvGrpSpPr>
          <p:cNvPr id="2" name="组合 1"/>
          <p:cNvGrpSpPr>
            <a:grpSpLocks noChangeAspect="1"/>
          </p:cNvGrpSpPr>
          <p:nvPr/>
        </p:nvGrpSpPr>
        <p:grpSpPr>
          <a:xfrm>
            <a:off x="11381927" y="463828"/>
            <a:ext cx="399822" cy="792000"/>
            <a:chOff x="17792" y="462"/>
            <a:chExt cx="680" cy="1347"/>
          </a:xfrm>
        </p:grpSpPr>
        <p:sp>
          <p:nvSpPr>
            <p:cNvPr id="4" name="燕尾形 2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 name="燕尾形 2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0" name="燕尾形 23"/>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pic>
        <p:nvPicPr>
          <p:cNvPr id="7" name="图片 6">
            <a:extLst>
              <a:ext uri="{FF2B5EF4-FFF2-40B4-BE49-F238E27FC236}">
                <a16:creationId xmlns:a16="http://schemas.microsoft.com/office/drawing/2014/main" id="{2C06A2C4-ABA9-B407-D06C-70B2901B2212}"/>
              </a:ext>
            </a:extLst>
          </p:cNvPr>
          <p:cNvPicPr>
            <a:picLocks noChangeAspect="1"/>
          </p:cNvPicPr>
          <p:nvPr/>
        </p:nvPicPr>
        <p:blipFill>
          <a:blip r:embed="rId5"/>
          <a:stretch>
            <a:fillRect/>
          </a:stretch>
        </p:blipFill>
        <p:spPr>
          <a:xfrm>
            <a:off x="290354" y="1328420"/>
            <a:ext cx="5183505" cy="2100580"/>
          </a:xfrm>
          <a:prstGeom prst="rect">
            <a:avLst/>
          </a:prstGeom>
        </p:spPr>
      </p:pic>
      <p:pic>
        <p:nvPicPr>
          <p:cNvPr id="8" name="图片 7">
            <a:extLst>
              <a:ext uri="{FF2B5EF4-FFF2-40B4-BE49-F238E27FC236}">
                <a16:creationId xmlns:a16="http://schemas.microsoft.com/office/drawing/2014/main" id="{547F8A19-7B19-C9F3-5999-E8ED005C9675}"/>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962967" y="2142490"/>
            <a:ext cx="5183505" cy="1892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4"/>
          <a:srcRect/>
          <a:stretch>
            <a:fillRect/>
          </a:stretch>
        </p:blipFill>
        <p:spPr>
          <a:xfrm>
            <a:off x="-6000" y="-1270"/>
            <a:ext cx="12204000" cy="6860540"/>
          </a:xfrm>
          <a:prstGeom prst="rect">
            <a:avLst/>
          </a:prstGeom>
        </p:spPr>
      </p:pic>
      <p:sp>
        <p:nvSpPr>
          <p:cNvPr id="161" name="矩形 160"/>
          <p:cNvSpPr/>
          <p:nvPr/>
        </p:nvSpPr>
        <p:spPr>
          <a:xfrm>
            <a:off x="-5715" y="-1905"/>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4" y="299073"/>
            <a:ext cx="6060123" cy="523220"/>
          </a:xfrm>
          <a:prstGeom prst="rect">
            <a:avLst/>
          </a:prstGeom>
          <a:noFill/>
        </p:spPr>
        <p:txBody>
          <a:bodyPr wrap="square" rtlCol="0">
            <a:spAutoFit/>
          </a:bodyPr>
          <a:lstStyle/>
          <a:p>
            <a:pPr algn="l"/>
            <a:r>
              <a:rPr lang="zh-CN" altLang="en-US" sz="28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数字人伴学系统</a:t>
            </a:r>
          </a:p>
        </p:txBody>
      </p:sp>
      <p:grpSp>
        <p:nvGrpSpPr>
          <p:cNvPr id="9" name="组合 8"/>
          <p:cNvGrpSpPr>
            <a:grpSpLocks noChangeAspect="1"/>
          </p:cNvGrpSpPr>
          <p:nvPr/>
        </p:nvGrpSpPr>
        <p:grpSpPr>
          <a:xfrm>
            <a:off x="29210" y="249555"/>
            <a:ext cx="863357" cy="610274"/>
            <a:chOff x="10598" y="2603"/>
            <a:chExt cx="1501" cy="1061"/>
          </a:xfrm>
        </p:grpSpPr>
        <p:sp>
          <p:nvSpPr>
            <p:cNvPr id="15" name="文本框 14"/>
            <p:cNvSpPr txBox="1"/>
            <p:nvPr/>
          </p:nvSpPr>
          <p:spPr>
            <a:xfrm>
              <a:off x="10598" y="2603"/>
              <a:ext cx="1501" cy="1015"/>
            </a:xfrm>
            <a:prstGeom prst="rect">
              <a:avLst/>
            </a:prstGeom>
            <a:noFill/>
          </p:spPr>
          <p:txBody>
            <a:bodyPr wrap="square" rtlCol="0">
              <a:spAutoFit/>
            </a:bodyPr>
            <a:lstStyle/>
            <a:p>
              <a:pPr algn="ctr"/>
              <a:r>
                <a:rPr lang="en-US" altLang="zh-CN" sz="3200" b="1" dirty="0">
                  <a:ln>
                    <a:noFill/>
                  </a:ln>
                  <a:solidFill>
                    <a:schemeClr val="bg1"/>
                  </a:solidFill>
                  <a:latin typeface="DingTalk Sans" panose="00020600040101000101" pitchFamily="18" charset="0"/>
                  <a:ea typeface="DingTalk Sans" panose="00020600040101000101" pitchFamily="18" charset="0"/>
                </a:rPr>
                <a:t>02</a:t>
              </a:r>
            </a:p>
          </p:txBody>
        </p:sp>
        <p:sp>
          <p:nvSpPr>
            <p:cNvPr id="16" name="椭圆 15"/>
            <p:cNvSpPr>
              <a:spLocks noChangeAspect="1"/>
            </p:cNvSpPr>
            <p:nvPr/>
          </p:nvSpPr>
          <p:spPr>
            <a:xfrm>
              <a:off x="10987" y="2757"/>
              <a:ext cx="968" cy="907"/>
            </a:xfrm>
            <a:prstGeom prst="ellipse">
              <a:avLst/>
            </a:prstGeom>
            <a:noFill/>
            <a:ln w="79375">
              <a:gradFill>
                <a:gsLst>
                  <a:gs pos="30000">
                    <a:srgbClr val="33DDF8">
                      <a:alpha val="0"/>
                    </a:srgbClr>
                  </a:gs>
                  <a:gs pos="100000">
                    <a:srgbClr val="33DDF8"/>
                  </a:gs>
                </a:gsLst>
                <a:lin ang="39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汉仪正圆 55简" panose="00020600040101010101" charset="-122"/>
                <a:ea typeface="汉仪正圆 55简" panose="00020600040101010101" charset="-122"/>
              </a:endParaRPr>
            </a:p>
          </p:txBody>
        </p:sp>
      </p:grpSp>
      <p:sp>
        <p:nvSpPr>
          <p:cNvPr id="344"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基于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，而</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超脱于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单纯</a:t>
            </a:r>
            <a:r>
              <a:rPr lang="zh-CN" altLang="en-US" sz="2700" dirty="0">
                <a:solidFill>
                  <a:prstClr val="white"/>
                </a:solidFill>
                <a:effectLst>
                  <a:outerShdw blurRad="38100" dist="38100" dir="2700000" algn="tl" rotWithShape="0">
                    <a:srgbClr val="000000">
                      <a:alpha val="72000"/>
                    </a:srgbClr>
                  </a:outerShdw>
                </a:effectLst>
                <a:latin typeface="方正仿宋_GB2312" panose="02000000000000000000" charset="-122"/>
                <a:ea typeface="方正仿宋_GB2312" panose="02000000000000000000" charset="-122"/>
                <a:cs typeface="方正仿宋_GB2312" panose="02000000000000000000" charset="-122"/>
                <a:sym typeface="+mn-ea"/>
              </a:rPr>
              <a:t>的</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语音识别服务（</a:t>
            </a:r>
            <a:r>
              <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ASR</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），真正</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理解</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并</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读懂</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你的声音</a:t>
            </a:r>
            <a:endPar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endParaRPr>
          </a:p>
        </p:txBody>
      </p:sp>
      <p:grpSp>
        <p:nvGrpSpPr>
          <p:cNvPr id="2" name="组合 1"/>
          <p:cNvGrpSpPr>
            <a:grpSpLocks noChangeAspect="1"/>
          </p:cNvGrpSpPr>
          <p:nvPr/>
        </p:nvGrpSpPr>
        <p:grpSpPr>
          <a:xfrm>
            <a:off x="11381927" y="463828"/>
            <a:ext cx="399822" cy="792000"/>
            <a:chOff x="17792" y="462"/>
            <a:chExt cx="680" cy="1347"/>
          </a:xfrm>
        </p:grpSpPr>
        <p:sp>
          <p:nvSpPr>
            <p:cNvPr id="4" name="燕尾形 2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 name="燕尾形 2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0" name="燕尾形 23"/>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pic>
        <p:nvPicPr>
          <p:cNvPr id="7" name="图片 6">
            <a:extLst>
              <a:ext uri="{FF2B5EF4-FFF2-40B4-BE49-F238E27FC236}">
                <a16:creationId xmlns:a16="http://schemas.microsoft.com/office/drawing/2014/main" id="{BB7A9AE0-09CE-B87B-1992-F83419A89201}"/>
              </a:ext>
            </a:extLst>
          </p:cNvPr>
          <p:cNvPicPr>
            <a:picLocks noChangeAspect="1"/>
          </p:cNvPicPr>
          <p:nvPr/>
        </p:nvPicPr>
        <p:blipFill rotWithShape="1">
          <a:blip r:embed="rId5"/>
          <a:srcRect l="11250" t="17474" r="8987"/>
          <a:stretch>
            <a:fillRect/>
          </a:stretch>
        </p:blipFill>
        <p:spPr bwMode="auto">
          <a:xfrm>
            <a:off x="6949439" y="249555"/>
            <a:ext cx="4165600" cy="2719787"/>
          </a:xfrm>
          <a:prstGeom prst="rect">
            <a:avLst/>
          </a:prstGeom>
          <a:ln>
            <a:noFill/>
          </a:ln>
          <a:effectLst>
            <a:softEdge rad="12700"/>
          </a:effectLst>
          <a:extLst>
            <a:ext uri="{53640926-AAD7-44D8-BBD7-CCE9431645EC}">
              <a14:shadowObscured xmlns:a14="http://schemas.microsoft.com/office/drawing/2010/main"/>
            </a:ext>
          </a:extLst>
        </p:spPr>
      </p:pic>
      <p:pic>
        <p:nvPicPr>
          <p:cNvPr id="8" name="图片 7" descr="图表&#10;&#10;AI 生成的内容可能不正确。">
            <a:extLst>
              <a:ext uri="{FF2B5EF4-FFF2-40B4-BE49-F238E27FC236}">
                <a16:creationId xmlns:a16="http://schemas.microsoft.com/office/drawing/2014/main" id="{0EE5731F-CAE1-B6BC-BEF8-2DC8EB7F8146}"/>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83614" y="1687372"/>
            <a:ext cx="5183505" cy="1356995"/>
          </a:xfrm>
          <a:prstGeom prst="rect">
            <a:avLst/>
          </a:prstGeom>
          <a:noFill/>
          <a:ln>
            <a:noFill/>
          </a:ln>
        </p:spPr>
      </p:pic>
      <p:pic>
        <p:nvPicPr>
          <p:cNvPr id="11" name="图片 10">
            <a:extLst>
              <a:ext uri="{FF2B5EF4-FFF2-40B4-BE49-F238E27FC236}">
                <a16:creationId xmlns:a16="http://schemas.microsoft.com/office/drawing/2014/main" id="{1A54E11D-DEAB-42E7-5C9E-E1929620A307}"/>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079874" y="3489338"/>
            <a:ext cx="2591435" cy="3507740"/>
          </a:xfrm>
          <a:prstGeom prst="rect">
            <a:avLst/>
          </a:prstGeom>
          <a:noFill/>
          <a:ln>
            <a:noFill/>
          </a:ln>
        </p:spPr>
      </p:pic>
      <p:pic>
        <p:nvPicPr>
          <p:cNvPr id="12" name="图片 11">
            <a:extLst>
              <a:ext uri="{FF2B5EF4-FFF2-40B4-BE49-F238E27FC236}">
                <a16:creationId xmlns:a16="http://schemas.microsoft.com/office/drawing/2014/main" id="{73D73BE3-242F-1803-C877-D7F798E9FA30}"/>
              </a:ext>
            </a:extLst>
          </p:cNvPr>
          <p:cNvPicPr>
            <a:picLocks noChangeAspect="1"/>
          </p:cNvPicPr>
          <p:nvPr/>
        </p:nvPicPr>
        <p:blipFill>
          <a:blip r:embed="rId8"/>
          <a:stretch>
            <a:fillRect/>
          </a:stretch>
        </p:blipFill>
        <p:spPr>
          <a:xfrm>
            <a:off x="7736522" y="3908520"/>
            <a:ext cx="2591435" cy="350647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4"/>
          <a:srcRect/>
          <a:stretch>
            <a:fillRect/>
          </a:stretch>
        </p:blipFill>
        <p:spPr>
          <a:xfrm>
            <a:off x="-6000" y="-1270"/>
            <a:ext cx="12204000" cy="6860540"/>
          </a:xfrm>
          <a:prstGeom prst="rect">
            <a:avLst/>
          </a:prstGeom>
        </p:spPr>
      </p:pic>
      <p:sp>
        <p:nvSpPr>
          <p:cNvPr id="161" name="矩形 160"/>
          <p:cNvSpPr/>
          <p:nvPr/>
        </p:nvSpPr>
        <p:spPr>
          <a:xfrm>
            <a:off x="-5715" y="-1905"/>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4" y="299073"/>
            <a:ext cx="6060123" cy="523220"/>
          </a:xfrm>
          <a:prstGeom prst="rect">
            <a:avLst/>
          </a:prstGeom>
          <a:noFill/>
        </p:spPr>
        <p:txBody>
          <a:bodyPr wrap="square" rtlCol="0">
            <a:spAutoFit/>
          </a:bodyPr>
          <a:lstStyle/>
          <a:p>
            <a:r>
              <a:rPr lang="zh-CN" altLang="en-US" sz="28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多智能体</a:t>
            </a:r>
            <a:r>
              <a:rPr lang="en-US" altLang="zh-CN" sz="28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a:t>
            </a:r>
            <a:r>
              <a:rPr lang="zh-CN" altLang="en-US" sz="28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知识库协作系统</a:t>
            </a:r>
            <a:endParaRPr lang="zh-CN" altLang="en-US" sz="28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p:txBody>
      </p:sp>
      <p:grpSp>
        <p:nvGrpSpPr>
          <p:cNvPr id="9" name="组合 8"/>
          <p:cNvGrpSpPr>
            <a:grpSpLocks noChangeAspect="1"/>
          </p:cNvGrpSpPr>
          <p:nvPr/>
        </p:nvGrpSpPr>
        <p:grpSpPr>
          <a:xfrm>
            <a:off x="29210" y="249555"/>
            <a:ext cx="863357" cy="610274"/>
            <a:chOff x="10598" y="2603"/>
            <a:chExt cx="1501" cy="1061"/>
          </a:xfrm>
        </p:grpSpPr>
        <p:sp>
          <p:nvSpPr>
            <p:cNvPr id="15" name="文本框 14"/>
            <p:cNvSpPr txBox="1"/>
            <p:nvPr/>
          </p:nvSpPr>
          <p:spPr>
            <a:xfrm>
              <a:off x="10598" y="2603"/>
              <a:ext cx="1501" cy="1015"/>
            </a:xfrm>
            <a:prstGeom prst="rect">
              <a:avLst/>
            </a:prstGeom>
            <a:noFill/>
          </p:spPr>
          <p:txBody>
            <a:bodyPr wrap="square" rtlCol="0">
              <a:spAutoFit/>
            </a:bodyPr>
            <a:lstStyle/>
            <a:p>
              <a:pPr algn="ctr"/>
              <a:r>
                <a:rPr lang="en-US" altLang="zh-CN" sz="3200" b="1" dirty="0">
                  <a:ln>
                    <a:noFill/>
                  </a:ln>
                  <a:solidFill>
                    <a:schemeClr val="bg1"/>
                  </a:solidFill>
                  <a:latin typeface="DingTalk Sans" panose="00020600040101000101" pitchFamily="18" charset="0"/>
                  <a:ea typeface="DingTalk Sans" panose="00020600040101000101" pitchFamily="18" charset="0"/>
                </a:rPr>
                <a:t>02</a:t>
              </a:r>
            </a:p>
          </p:txBody>
        </p:sp>
        <p:sp>
          <p:nvSpPr>
            <p:cNvPr id="16" name="椭圆 15"/>
            <p:cNvSpPr>
              <a:spLocks noChangeAspect="1"/>
            </p:cNvSpPr>
            <p:nvPr/>
          </p:nvSpPr>
          <p:spPr>
            <a:xfrm>
              <a:off x="10987" y="2757"/>
              <a:ext cx="968" cy="907"/>
            </a:xfrm>
            <a:prstGeom prst="ellipse">
              <a:avLst/>
            </a:prstGeom>
            <a:noFill/>
            <a:ln w="79375">
              <a:gradFill>
                <a:gsLst>
                  <a:gs pos="30000">
                    <a:srgbClr val="33DDF8">
                      <a:alpha val="0"/>
                    </a:srgbClr>
                  </a:gs>
                  <a:gs pos="100000">
                    <a:srgbClr val="33DDF8"/>
                  </a:gs>
                </a:gsLst>
                <a:lin ang="39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汉仪正圆 55简" panose="00020600040101010101" charset="-122"/>
                <a:ea typeface="汉仪正圆 55简" panose="00020600040101010101" charset="-122"/>
              </a:endParaRPr>
            </a:p>
          </p:txBody>
        </p:sp>
      </p:grpSp>
      <p:sp>
        <p:nvSpPr>
          <p:cNvPr id="344"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基于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，而</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超脱于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单纯</a:t>
            </a:r>
            <a:r>
              <a:rPr lang="zh-CN" altLang="en-US" sz="2700" dirty="0">
                <a:solidFill>
                  <a:prstClr val="white"/>
                </a:solidFill>
                <a:effectLst>
                  <a:outerShdw blurRad="38100" dist="38100" dir="2700000" algn="tl" rotWithShape="0">
                    <a:srgbClr val="000000">
                      <a:alpha val="72000"/>
                    </a:srgbClr>
                  </a:outerShdw>
                </a:effectLst>
                <a:latin typeface="方正仿宋_GB2312" panose="02000000000000000000" charset="-122"/>
                <a:ea typeface="方正仿宋_GB2312" panose="02000000000000000000" charset="-122"/>
                <a:cs typeface="方正仿宋_GB2312" panose="02000000000000000000" charset="-122"/>
                <a:sym typeface="+mn-ea"/>
              </a:rPr>
              <a:t>的</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语音识别服务（</a:t>
            </a:r>
            <a:r>
              <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ASR</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），真正</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理解</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并</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读懂</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你的声音</a:t>
            </a:r>
            <a:endPar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endParaRPr>
          </a:p>
        </p:txBody>
      </p:sp>
      <p:grpSp>
        <p:nvGrpSpPr>
          <p:cNvPr id="2" name="组合 1"/>
          <p:cNvGrpSpPr>
            <a:grpSpLocks noChangeAspect="1"/>
          </p:cNvGrpSpPr>
          <p:nvPr/>
        </p:nvGrpSpPr>
        <p:grpSpPr>
          <a:xfrm>
            <a:off x="11381927" y="463828"/>
            <a:ext cx="399822" cy="792000"/>
            <a:chOff x="17792" y="462"/>
            <a:chExt cx="680" cy="1347"/>
          </a:xfrm>
        </p:grpSpPr>
        <p:sp>
          <p:nvSpPr>
            <p:cNvPr id="4" name="燕尾形 2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 name="燕尾形 2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0" name="燕尾形 23"/>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pic>
        <p:nvPicPr>
          <p:cNvPr id="7" name="图片 6" descr="图形用户界面, 网站&#10;&#10;AI 生成的内容可能不正确。">
            <a:extLst>
              <a:ext uri="{FF2B5EF4-FFF2-40B4-BE49-F238E27FC236}">
                <a16:creationId xmlns:a16="http://schemas.microsoft.com/office/drawing/2014/main" id="{D896C81F-BE26-3DAA-2C62-C44F59C7E2BB}"/>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421922" y="1363027"/>
            <a:ext cx="5183505" cy="2567305"/>
          </a:xfrm>
          <a:prstGeom prst="rect">
            <a:avLst/>
          </a:prstGeom>
          <a:noFill/>
          <a:ln>
            <a:noFill/>
          </a:ln>
        </p:spPr>
      </p:pic>
      <p:pic>
        <p:nvPicPr>
          <p:cNvPr id="8" name="图片 7" descr="图形用户界面, 应用程序&#10;&#10;AI 生成的内容可能不正确。">
            <a:extLst>
              <a:ext uri="{FF2B5EF4-FFF2-40B4-BE49-F238E27FC236}">
                <a16:creationId xmlns:a16="http://schemas.microsoft.com/office/drawing/2014/main" id="{4F9F698D-BC37-0AA8-3ED3-E9009D8092D7}"/>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452677" y="652640"/>
            <a:ext cx="4320000" cy="370945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4"/>
          <a:srcRect/>
          <a:stretch>
            <a:fillRect/>
          </a:stretch>
        </p:blipFill>
        <p:spPr>
          <a:xfrm>
            <a:off x="-6000" y="-1270"/>
            <a:ext cx="12204000" cy="6860540"/>
          </a:xfrm>
          <a:prstGeom prst="rect">
            <a:avLst/>
          </a:prstGeom>
        </p:spPr>
      </p:pic>
      <p:sp>
        <p:nvSpPr>
          <p:cNvPr id="161" name="矩形 160"/>
          <p:cNvSpPr/>
          <p:nvPr/>
        </p:nvSpPr>
        <p:spPr>
          <a:xfrm>
            <a:off x="-5715" y="-1905"/>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4" y="299073"/>
            <a:ext cx="6060123" cy="523220"/>
          </a:xfrm>
          <a:prstGeom prst="rect">
            <a:avLst/>
          </a:prstGeom>
          <a:noFill/>
        </p:spPr>
        <p:txBody>
          <a:bodyPr wrap="square" rtlCol="0">
            <a:spAutoFit/>
          </a:bodyPr>
          <a:lstStyle/>
          <a:p>
            <a:r>
              <a:rPr lang="zh-CN" altLang="en-US" sz="28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多智能体</a:t>
            </a:r>
            <a:r>
              <a:rPr lang="en-US" altLang="zh-CN" sz="28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a:t>
            </a:r>
            <a:r>
              <a:rPr lang="zh-CN" altLang="en-US" sz="28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知识库协作系统</a:t>
            </a:r>
            <a:endParaRPr lang="zh-CN" altLang="en-US" sz="28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p:txBody>
      </p:sp>
      <p:grpSp>
        <p:nvGrpSpPr>
          <p:cNvPr id="9" name="组合 8"/>
          <p:cNvGrpSpPr>
            <a:grpSpLocks noChangeAspect="1"/>
          </p:cNvGrpSpPr>
          <p:nvPr/>
        </p:nvGrpSpPr>
        <p:grpSpPr>
          <a:xfrm>
            <a:off x="29210" y="249555"/>
            <a:ext cx="863357" cy="610274"/>
            <a:chOff x="10598" y="2603"/>
            <a:chExt cx="1501" cy="1061"/>
          </a:xfrm>
        </p:grpSpPr>
        <p:sp>
          <p:nvSpPr>
            <p:cNvPr id="15" name="文本框 14"/>
            <p:cNvSpPr txBox="1"/>
            <p:nvPr/>
          </p:nvSpPr>
          <p:spPr>
            <a:xfrm>
              <a:off x="10598" y="2603"/>
              <a:ext cx="1501" cy="1015"/>
            </a:xfrm>
            <a:prstGeom prst="rect">
              <a:avLst/>
            </a:prstGeom>
            <a:noFill/>
          </p:spPr>
          <p:txBody>
            <a:bodyPr wrap="square" rtlCol="0">
              <a:spAutoFit/>
            </a:bodyPr>
            <a:lstStyle/>
            <a:p>
              <a:pPr algn="ctr"/>
              <a:r>
                <a:rPr lang="en-US" altLang="zh-CN" sz="3200" b="1" dirty="0">
                  <a:ln>
                    <a:noFill/>
                  </a:ln>
                  <a:solidFill>
                    <a:schemeClr val="bg1"/>
                  </a:solidFill>
                  <a:latin typeface="DingTalk Sans" panose="00020600040101000101" pitchFamily="18" charset="0"/>
                  <a:ea typeface="DingTalk Sans" panose="00020600040101000101" pitchFamily="18" charset="0"/>
                </a:rPr>
                <a:t>02</a:t>
              </a:r>
            </a:p>
          </p:txBody>
        </p:sp>
        <p:sp>
          <p:nvSpPr>
            <p:cNvPr id="16" name="椭圆 15"/>
            <p:cNvSpPr>
              <a:spLocks noChangeAspect="1"/>
            </p:cNvSpPr>
            <p:nvPr/>
          </p:nvSpPr>
          <p:spPr>
            <a:xfrm>
              <a:off x="10987" y="2757"/>
              <a:ext cx="968" cy="907"/>
            </a:xfrm>
            <a:prstGeom prst="ellipse">
              <a:avLst/>
            </a:prstGeom>
            <a:noFill/>
            <a:ln w="79375">
              <a:gradFill>
                <a:gsLst>
                  <a:gs pos="30000">
                    <a:srgbClr val="33DDF8">
                      <a:alpha val="0"/>
                    </a:srgbClr>
                  </a:gs>
                  <a:gs pos="100000">
                    <a:srgbClr val="33DDF8"/>
                  </a:gs>
                </a:gsLst>
                <a:lin ang="39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汉仪正圆 55简" panose="00020600040101010101" charset="-122"/>
                <a:ea typeface="汉仪正圆 55简" panose="00020600040101010101" charset="-122"/>
              </a:endParaRPr>
            </a:p>
          </p:txBody>
        </p:sp>
      </p:grpSp>
      <p:sp>
        <p:nvSpPr>
          <p:cNvPr id="344"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基于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，而</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超脱于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单纯</a:t>
            </a:r>
            <a:r>
              <a:rPr lang="zh-CN" altLang="en-US" sz="2700" dirty="0">
                <a:solidFill>
                  <a:prstClr val="white"/>
                </a:solidFill>
                <a:effectLst>
                  <a:outerShdw blurRad="38100" dist="38100" dir="2700000" algn="tl" rotWithShape="0">
                    <a:srgbClr val="000000">
                      <a:alpha val="72000"/>
                    </a:srgbClr>
                  </a:outerShdw>
                </a:effectLst>
                <a:latin typeface="方正仿宋_GB2312" panose="02000000000000000000" charset="-122"/>
                <a:ea typeface="方正仿宋_GB2312" panose="02000000000000000000" charset="-122"/>
                <a:cs typeface="方正仿宋_GB2312" panose="02000000000000000000" charset="-122"/>
                <a:sym typeface="+mn-ea"/>
              </a:rPr>
              <a:t>的</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语音识别服务（</a:t>
            </a:r>
            <a:r>
              <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ASR</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），真正</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理解</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并</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读懂</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你的声音</a:t>
            </a:r>
            <a:endPar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endParaRPr>
          </a:p>
        </p:txBody>
      </p:sp>
      <p:grpSp>
        <p:nvGrpSpPr>
          <p:cNvPr id="2" name="组合 1"/>
          <p:cNvGrpSpPr>
            <a:grpSpLocks noChangeAspect="1"/>
          </p:cNvGrpSpPr>
          <p:nvPr/>
        </p:nvGrpSpPr>
        <p:grpSpPr>
          <a:xfrm>
            <a:off x="11381927" y="463828"/>
            <a:ext cx="399822" cy="792000"/>
            <a:chOff x="17792" y="462"/>
            <a:chExt cx="680" cy="1347"/>
          </a:xfrm>
        </p:grpSpPr>
        <p:sp>
          <p:nvSpPr>
            <p:cNvPr id="4" name="燕尾形 2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 name="燕尾形 2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0" name="燕尾形 23"/>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grpSp>
        <p:nvGrpSpPr>
          <p:cNvPr id="7" name="组合 6">
            <a:extLst>
              <a:ext uri="{FF2B5EF4-FFF2-40B4-BE49-F238E27FC236}">
                <a16:creationId xmlns:a16="http://schemas.microsoft.com/office/drawing/2014/main" id="{FED78D93-D3D5-0D09-557E-4B1E93D2FA64}"/>
              </a:ext>
            </a:extLst>
          </p:cNvPr>
          <p:cNvGrpSpPr/>
          <p:nvPr/>
        </p:nvGrpSpPr>
        <p:grpSpPr>
          <a:xfrm>
            <a:off x="6381592" y="1051015"/>
            <a:ext cx="5759450" cy="3239770"/>
            <a:chOff x="0" y="0"/>
            <a:chExt cx="5181742" cy="2868930"/>
          </a:xfrm>
        </p:grpSpPr>
        <p:pic>
          <p:nvPicPr>
            <p:cNvPr id="8" name="图片 7">
              <a:extLst>
                <a:ext uri="{FF2B5EF4-FFF2-40B4-BE49-F238E27FC236}">
                  <a16:creationId xmlns:a16="http://schemas.microsoft.com/office/drawing/2014/main" id="{9785CD8E-B0EF-C73B-8C05-B0F380B70190}"/>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a:xfrm>
              <a:off x="0" y="0"/>
              <a:ext cx="1295400" cy="2868930"/>
            </a:xfrm>
            <a:prstGeom prst="rect">
              <a:avLst/>
            </a:prstGeom>
            <a:noFill/>
            <a:ln>
              <a:noFill/>
            </a:ln>
            <a:effectLst>
              <a:softEdge rad="12700"/>
            </a:effectLst>
          </p:spPr>
        </p:pic>
        <p:pic>
          <p:nvPicPr>
            <p:cNvPr id="11" name="图片 10" descr="图形用户界面, 应用程序, 网站&#10;&#10;AI 生成的内容可能不正确。">
              <a:extLst>
                <a:ext uri="{FF2B5EF4-FFF2-40B4-BE49-F238E27FC236}">
                  <a16:creationId xmlns:a16="http://schemas.microsoft.com/office/drawing/2014/main" id="{38DD5A33-C7FF-132E-B8BB-99142D644794}"/>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a:xfrm>
              <a:off x="1295542" y="0"/>
              <a:ext cx="1295400" cy="2868930"/>
            </a:xfrm>
            <a:prstGeom prst="rect">
              <a:avLst/>
            </a:prstGeom>
            <a:noFill/>
            <a:ln>
              <a:noFill/>
            </a:ln>
            <a:effectLst>
              <a:softEdge rad="12700"/>
            </a:effectLst>
          </p:spPr>
        </p:pic>
        <p:pic>
          <p:nvPicPr>
            <p:cNvPr id="12" name="图片 11">
              <a:extLst>
                <a:ext uri="{FF2B5EF4-FFF2-40B4-BE49-F238E27FC236}">
                  <a16:creationId xmlns:a16="http://schemas.microsoft.com/office/drawing/2014/main" id="{A1DF4E08-C90A-EFA9-4045-8A211143E101}"/>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a:xfrm>
              <a:off x="2590942" y="0"/>
              <a:ext cx="1295400" cy="2868930"/>
            </a:xfrm>
            <a:prstGeom prst="rect">
              <a:avLst/>
            </a:prstGeom>
            <a:noFill/>
            <a:ln>
              <a:noFill/>
            </a:ln>
            <a:effectLst>
              <a:softEdge rad="12700"/>
            </a:effectLst>
          </p:spPr>
        </p:pic>
        <p:pic>
          <p:nvPicPr>
            <p:cNvPr id="13" name="图片 12">
              <a:extLst>
                <a:ext uri="{FF2B5EF4-FFF2-40B4-BE49-F238E27FC236}">
                  <a16:creationId xmlns:a16="http://schemas.microsoft.com/office/drawing/2014/main" id="{3FBCD393-1219-1E61-A916-707944E9117C}"/>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a:xfrm>
              <a:off x="3886342" y="0"/>
              <a:ext cx="1295400" cy="2868930"/>
            </a:xfrm>
            <a:prstGeom prst="rect">
              <a:avLst/>
            </a:prstGeom>
            <a:noFill/>
            <a:ln>
              <a:noFill/>
            </a:ln>
            <a:effectLst>
              <a:softEdge rad="12700"/>
            </a:effectLst>
          </p:spPr>
        </p:pic>
      </p:grpSp>
      <p:pic>
        <p:nvPicPr>
          <p:cNvPr id="14" name="图片 13" descr="图示&#10;&#10;AI 生成的内容可能不正确。">
            <a:extLst>
              <a:ext uri="{FF2B5EF4-FFF2-40B4-BE49-F238E27FC236}">
                <a16:creationId xmlns:a16="http://schemas.microsoft.com/office/drawing/2014/main" id="{E1FFE4A9-0C3E-8693-F879-4F63182B5DA5}"/>
              </a:ext>
            </a:extLst>
          </p:cNvPr>
          <p:cNvPicPr>
            <a:picLocks noChangeAspect="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21662" y="1193852"/>
            <a:ext cx="4320000" cy="3600910"/>
          </a:xfrm>
          <a:prstGeom prst="rect">
            <a:avLst/>
          </a:prstGeom>
          <a:noFill/>
          <a:ln>
            <a:noFill/>
          </a:ln>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NjgzYzU1N2JiNTgxZjkwMjJlYTJlZjA4YTM3NTc1N2YifQ=="/>
</p:tagLst>
</file>

<file path=ppt/tags/tag10.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10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5.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106.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107.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108.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109.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11.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110.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111.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112.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113.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114.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115.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116.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117.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118.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119.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12.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13.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14.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15.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16.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17.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18.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19.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21.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22.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23.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24.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25.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26.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27.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28.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29.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0.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31.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32.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33.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34.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35.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36.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37.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38.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39.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40.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41.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42.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43.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44.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47.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48.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49.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50.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51.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52.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53.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54.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55.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56.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57.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58.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59.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6.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60.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61.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62.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63.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64.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65.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66.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67.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68.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69.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7.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70.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71.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72.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73.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74.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75.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76.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77.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78.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79.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8.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80.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81.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82.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83.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84.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85.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86.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87.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88.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89.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9.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90.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91.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92.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93.xml><?xml version="1.0" encoding="utf-8"?>
<p:tagLst xmlns:a="http://schemas.openxmlformats.org/drawingml/2006/main" xmlns:r="http://schemas.openxmlformats.org/officeDocument/2006/relationships" xmlns:p="http://schemas.openxmlformats.org/presentationml/2006/main">
  <p:tag name="KSO_WM_DIAGRAM_VIRTUALLY_FRAME" val="{&quot;height&quot;:193.77716535433075,&quot;left&quot;:58.9267716535433,&quot;top&quot;:291.04937007874014,&quot;width&quot;:847.4088976377952}"/>
</p:tagLst>
</file>

<file path=ppt/tags/tag9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汉仪雅酷黑-75J"/>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汉仪雅酷黑-75J"/>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汉仪雅酷黑-75J"/>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汉仪雅酷黑-75J"/>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汉仪雅酷黑-75J"/>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汉仪雅酷黑-75J"/>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TotalTime>
  <Words>2202</Words>
  <Application>Microsoft Office PowerPoint</Application>
  <PresentationFormat>宽屏</PresentationFormat>
  <Paragraphs>260</Paragraphs>
  <Slides>20</Slides>
  <Notes>19</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20</vt:i4>
      </vt:variant>
    </vt:vector>
  </HeadingPairs>
  <TitlesOfParts>
    <vt:vector size="32" baseType="lpstr">
      <vt:lpstr>汉仪正圆 55简</vt:lpstr>
      <vt:lpstr>Abadi</vt:lpstr>
      <vt:lpstr>DingTalk Sans</vt:lpstr>
      <vt:lpstr>Wingdings</vt:lpstr>
      <vt:lpstr>汉仪雅酷黑W</vt:lpstr>
      <vt:lpstr>Arial</vt:lpstr>
      <vt:lpstr>阿里巴巴普惠体 R</vt:lpstr>
      <vt:lpstr>方正仿宋_GB2312</vt:lpstr>
      <vt:lpstr>Calibri</vt:lpstr>
      <vt:lpstr>钉钉进步体</vt:lpstr>
      <vt:lpstr>HarmonyOS Sans SC</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dingdust</dc:creator>
  <cp:lastModifiedBy>Dingdust</cp:lastModifiedBy>
  <cp:revision>397</cp:revision>
  <dcterms:created xsi:type="dcterms:W3CDTF">2022-04-26T03:15:00Z</dcterms:created>
  <dcterms:modified xsi:type="dcterms:W3CDTF">2025-10-07T17:58:51Z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2052-12.1.0.22529</vt:lpwstr>
  </property>
  <property fmtid="{D5CDD505-2E9C-101B-9397-08002B2CF9AE}" pid="3" name="commondata">
    <vt:lpwstr>eyJoZGlkIjoiNmQ1Zjk2MTk1MTI3NDQyZGM5YjViYzg3ZGMxMzc2ZGUifQ==</vt:lpwstr>
  </property>
  <property fmtid="{D5CDD505-2E9C-101B-9397-08002B2CF9AE}" pid="4" name="ICV">
    <vt:lpwstr>28594800AF534AA49E52BAB1EA16344C_13</vt:lpwstr>
  </property>
</Properties>
</file>

<file path=docProps/thumbnail.jpeg>
</file>